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7" r:id="rId2"/>
    <p:sldId id="422" r:id="rId3"/>
    <p:sldId id="379" r:id="rId4"/>
    <p:sldId id="425" r:id="rId5"/>
    <p:sldId id="432" r:id="rId6"/>
    <p:sldId id="339" r:id="rId7"/>
    <p:sldId id="363" r:id="rId8"/>
    <p:sldId id="364" r:id="rId9"/>
    <p:sldId id="335" r:id="rId10"/>
    <p:sldId id="337" r:id="rId11"/>
    <p:sldId id="338" r:id="rId12"/>
    <p:sldId id="329" r:id="rId13"/>
    <p:sldId id="366" r:id="rId14"/>
    <p:sldId id="375" r:id="rId15"/>
    <p:sldId id="367" r:id="rId16"/>
    <p:sldId id="333" r:id="rId17"/>
    <p:sldId id="370" r:id="rId18"/>
    <p:sldId id="371" r:id="rId19"/>
    <p:sldId id="372" r:id="rId20"/>
    <p:sldId id="373" r:id="rId21"/>
    <p:sldId id="376" r:id="rId22"/>
    <p:sldId id="374" r:id="rId23"/>
    <p:sldId id="368" r:id="rId24"/>
    <p:sldId id="336" r:id="rId25"/>
    <p:sldId id="354" r:id="rId26"/>
    <p:sldId id="424" r:id="rId27"/>
    <p:sldId id="353" r:id="rId28"/>
    <p:sldId id="377" r:id="rId29"/>
    <p:sldId id="378" r:id="rId30"/>
    <p:sldId id="381" r:id="rId31"/>
    <p:sldId id="331" r:id="rId32"/>
    <p:sldId id="320" r:id="rId33"/>
    <p:sldId id="321" r:id="rId34"/>
    <p:sldId id="429" r:id="rId35"/>
    <p:sldId id="342" r:id="rId36"/>
    <p:sldId id="426" r:id="rId37"/>
    <p:sldId id="434" r:id="rId38"/>
    <p:sldId id="430" r:id="rId39"/>
    <p:sldId id="431" r:id="rId40"/>
    <p:sldId id="279" r:id="rId41"/>
    <p:sldId id="433" r:id="rId42"/>
    <p:sldId id="344" r:id="rId43"/>
    <p:sldId id="323" r:id="rId44"/>
    <p:sldId id="315" r:id="rId45"/>
    <p:sldId id="324" r:id="rId46"/>
    <p:sldId id="334" r:id="rId47"/>
    <p:sldId id="347" r:id="rId48"/>
    <p:sldId id="346" r:id="rId49"/>
    <p:sldId id="348" r:id="rId50"/>
    <p:sldId id="351" r:id="rId51"/>
    <p:sldId id="341" r:id="rId52"/>
    <p:sldId id="345" r:id="rId53"/>
    <p:sldId id="349" r:id="rId54"/>
    <p:sldId id="350" r:id="rId55"/>
    <p:sldId id="327" r:id="rId56"/>
    <p:sldId id="352" r:id="rId57"/>
    <p:sldId id="332" r:id="rId58"/>
    <p:sldId id="423" r:id="rId59"/>
    <p:sldId id="343" r:id="rId60"/>
    <p:sldId id="428" r:id="rId61"/>
    <p:sldId id="328" r:id="rId62"/>
    <p:sldId id="42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EAC3E-9677-46C9-9A0A-6FB83A956CDB}">
          <p14:sldIdLst>
            <p14:sldId id="257"/>
            <p14:sldId id="422"/>
            <p14:sldId id="379"/>
            <p14:sldId id="425"/>
            <p14:sldId id="432"/>
          </p14:sldIdLst>
        </p14:section>
        <p14:section name="Programmable networks" id="{CF1430BB-6A34-4A08-82CA-4D11071D3EC3}">
          <p14:sldIdLst>
            <p14:sldId id="339"/>
            <p14:sldId id="363"/>
            <p14:sldId id="364"/>
            <p14:sldId id="335"/>
            <p14:sldId id="337"/>
            <p14:sldId id="338"/>
            <p14:sldId id="329"/>
            <p14:sldId id="366"/>
            <p14:sldId id="375"/>
          </p14:sldIdLst>
        </p14:section>
        <p14:section name="Why should you care" id="{0251200E-9396-4058-BABE-12E35AFCF38C}">
          <p14:sldIdLst>
            <p14:sldId id="367"/>
            <p14:sldId id="333"/>
            <p14:sldId id="370"/>
            <p14:sldId id="371"/>
            <p14:sldId id="372"/>
            <p14:sldId id="373"/>
            <p14:sldId id="376"/>
            <p14:sldId id="374"/>
          </p14:sldIdLst>
        </p14:section>
        <p14:section name="Introduction to P4-16" id="{A39B02F9-DD7C-490F-8847-16EF226DDE27}">
          <p14:sldIdLst>
            <p14:sldId id="368"/>
            <p14:sldId id="336"/>
            <p14:sldId id="354"/>
            <p14:sldId id="424"/>
            <p14:sldId id="353"/>
            <p14:sldId id="377"/>
            <p14:sldId id="378"/>
            <p14:sldId id="381"/>
            <p14:sldId id="331"/>
            <p14:sldId id="320"/>
            <p14:sldId id="321"/>
            <p14:sldId id="429"/>
            <p14:sldId id="342"/>
            <p14:sldId id="426"/>
            <p14:sldId id="434"/>
            <p14:sldId id="430"/>
            <p14:sldId id="431"/>
            <p14:sldId id="279"/>
            <p14:sldId id="433"/>
            <p14:sldId id="344"/>
            <p14:sldId id="323"/>
            <p14:sldId id="315"/>
            <p14:sldId id="324"/>
            <p14:sldId id="334"/>
            <p14:sldId id="347"/>
            <p14:sldId id="346"/>
            <p14:sldId id="348"/>
            <p14:sldId id="351"/>
          </p14:sldIdLst>
        </p14:section>
        <p14:section name="P4 Limitations" id="{A2D1C41B-9AFA-444C-8231-B1A4326ED908}">
          <p14:sldIdLst>
            <p14:sldId id="341"/>
            <p14:sldId id="345"/>
            <p14:sldId id="349"/>
            <p14:sldId id="350"/>
            <p14:sldId id="327"/>
          </p14:sldIdLst>
        </p14:section>
        <p14:section name="Conclusions" id="{8A76CCF8-712B-4F7C-A5D9-376B0D048572}">
          <p14:sldIdLst>
            <p14:sldId id="352"/>
            <p14:sldId id="332"/>
            <p14:sldId id="423"/>
            <p14:sldId id="343"/>
            <p14:sldId id="428"/>
            <p14:sldId id="328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6041" autoAdjust="0"/>
  </p:normalViewPr>
  <p:slideViewPr>
    <p:cSldViewPr snapToGrid="0" snapToObjects="1">
      <p:cViewPr varScale="1">
        <p:scale>
          <a:sx n="136" d="100"/>
          <a:sy n="136" d="100"/>
        </p:scale>
        <p:origin x="88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/>
              <a:t>Headers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Headers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36</c:v>
                </c:pt>
                <c:pt idx="3">
                  <c:v>40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7-4435-9E03-A8C5BF5DD6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4115776"/>
        <c:axId val="244116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OpenFlow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1.1000000000000001</c:v>
                      </c:pt>
                      <c:pt idx="2">
                        <c:v>1.2</c:v>
                      </c:pt>
                      <c:pt idx="3">
                        <c:v>1.3</c:v>
                      </c:pt>
                      <c:pt idx="4">
                        <c:v>1.4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1.1000000000000001</c:v>
                      </c:pt>
                      <c:pt idx="2">
                        <c:v>1.2</c:v>
                      </c:pt>
                      <c:pt idx="3">
                        <c:v>1.3</c:v>
                      </c:pt>
                      <c:pt idx="4">
                        <c:v>1.4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97-4435-9E03-A8C5BF5DD6CA}"/>
                  </c:ext>
                </c:extLst>
              </c15:ser>
            </c15:filteredBarSeries>
          </c:ext>
        </c:extLst>
      </c:barChart>
      <c:catAx>
        <c:axId val="2441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116104"/>
        <c:crosses val="autoZero"/>
        <c:auto val="1"/>
        <c:lblAlgn val="ctr"/>
        <c:lblOffset val="100"/>
        <c:noMultiLvlLbl val="0"/>
      </c:catAx>
      <c:valAx>
        <c:axId val="244116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41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enpfaff.org/papers/pisce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4.org/p4/inband-network-telemetry/" TargetMode="Externa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igcomm.org/sites/default/files/ccr/papers/2016/April/0000000-000000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" TargetMode="External"/><Relationship Id="rId2" Type="http://schemas.openxmlformats.org/officeDocument/2006/relationships/hyperlink" Target="http://www.sigcomm.org/ccr/papers/2014/July/0000000.00000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github.com/p4lang/p4-spe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/" TargetMode="External"/><Relationship Id="rId2" Type="http://schemas.openxmlformats.org/officeDocument/2006/relationships/hyperlink" Target="http://github.com/p4la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colonizeallthethings.wordpress.com/2015/01/03/under-construction-decolonized-queer-masculinityie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/p4-spe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github.com/p4lang/p4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orfalarnisso.blogspot.com/2011/06/observacoes-da-vida-moderna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mputer_keyboard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r4mod3grupoc.wikispaces.com/Paraling%C3%BCistic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tennis-jp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ertees.blog.lemonde.fr/2012/05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udiu.info/work/p4-osr17.pdf" TargetMode="External"/><Relationship Id="rId7" Type="http://schemas.openxmlformats.org/officeDocument/2006/relationships/hyperlink" Target="https://p4lang.github.io/p4-spec/docs/P4Runtime-v1.0.0.pdf" TargetMode="External"/><Relationship Id="rId2" Type="http://schemas.openxmlformats.org/officeDocument/2006/relationships/hyperlink" Target="http://www.sigcomm.org/ccr/papers/2014/July/0000000.0000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p4lang/p4c/blob/master/docs/compiler-design.pptx" TargetMode="External"/><Relationship Id="rId5" Type="http://schemas.openxmlformats.org/officeDocument/2006/relationships/hyperlink" Target="https://p4.org/p4-spec/docs/P4-16-v1.1.0-draft.pdf" TargetMode="External"/><Relationship Id="rId4" Type="http://schemas.openxmlformats.org/officeDocument/2006/relationships/hyperlink" Target="https://github.com/p4lang/p4c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9197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P4: specifying data planes</a:t>
            </a:r>
            <a:br>
              <a:rPr lang="en-US" dirty="0"/>
            </a:br>
            <a:r>
              <a:rPr lang="en-US" dirty="0">
                <a:hlinkClick r:id="rId3"/>
              </a:rPr>
              <a:t>http://P4.org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866639"/>
            <a:ext cx="5024120" cy="11198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Mihai Budiu</a:t>
            </a:r>
          </a:p>
          <a:p>
            <a:r>
              <a:rPr lang="en-US" sz="2400" dirty="0">
                <a:solidFill>
                  <a:schemeClr val="tx1"/>
                </a:solidFill>
              </a:rPr>
              <a:t>VMware Research Group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Intel – Hillsboro, 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July 10,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575" y="2569779"/>
            <a:ext cx="1744169" cy="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Dumb 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932" y="4786689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0491" y="2769542"/>
            <a:ext cx="164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Controller</a:t>
            </a:r>
          </a:p>
        </p:txBody>
      </p:sp>
      <p:cxnSp>
        <p:nvCxnSpPr>
          <p:cNvPr id="25" name="Elbow Connector 24"/>
          <p:cNvCxnSpPr>
            <a:endCxn id="5" idx="0"/>
          </p:cNvCxnSpPr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5700" y="18131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Policies/signaling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7059937" y="2911428"/>
            <a:ext cx="2251691" cy="1002033"/>
          </a:xfrm>
          <a:prstGeom prst="bentConnector3">
            <a:avLst>
              <a:gd name="adj1" fmla="val -339"/>
            </a:avLst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26362" y="4481226"/>
            <a:ext cx="1825465" cy="900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23397" y="4538291"/>
            <a:ext cx="1630104" cy="248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351806" y="4894388"/>
            <a:ext cx="1601695" cy="37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45" name="Picture 44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58" y="4959205"/>
            <a:ext cx="934791" cy="7010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B3DE8-C0D6-4C07-AFB1-8EC5D6E4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932" y="4495669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83101" y="4592783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                SW: P4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P4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Dumb control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8" y="5851486"/>
            <a:ext cx="934791" cy="701093"/>
          </a:xfrm>
          <a:prstGeom prst="rect">
            <a:avLst/>
          </a:prstGeom>
        </p:spPr>
      </p:pic>
      <p:pic>
        <p:nvPicPr>
          <p:cNvPr id="21" name="Picture 20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819525" y="1941140"/>
            <a:ext cx="2686050" cy="2651641"/>
          </a:xfrm>
          <a:prstGeom prst="bentConnector3">
            <a:avLst>
              <a:gd name="adj1" fmla="val 100000"/>
            </a:avLst>
          </a:prstGeom>
          <a:ln w="571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1571807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Upload program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9485" y="23130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Policies/signaling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143665-0728-44FB-BBD5-976B1EDC7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5806"/>
          </a:xfrm>
        </p:spPr>
        <p:txBody>
          <a:bodyPr>
            <a:normAutofit/>
          </a:bodyPr>
          <a:lstStyle/>
          <a:p>
            <a:r>
              <a:rPr lang="en-US" dirty="0"/>
              <a:t>Not just for switches!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8542" y="2097636"/>
            <a:ext cx="4048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Programmable switches</a:t>
            </a:r>
          </a:p>
          <a:p>
            <a:r>
              <a:rPr lang="en-US" sz="2400" dirty="0"/>
              <a:t>FPGA switches</a:t>
            </a:r>
          </a:p>
          <a:p>
            <a:r>
              <a:rPr lang="en-US" sz="2400" dirty="0"/>
              <a:t>Programmable network cards</a:t>
            </a:r>
          </a:p>
          <a:p>
            <a:r>
              <a:rPr lang="en-US" sz="2400" dirty="0"/>
              <a:t>Software switches</a:t>
            </a:r>
          </a:p>
          <a:p>
            <a:r>
              <a:rPr lang="en-US" sz="2400" dirty="0"/>
              <a:t>Hypervisor switches</a:t>
            </a:r>
          </a:p>
          <a:p>
            <a:r>
              <a:rPr lang="en-US" sz="2400" dirty="0"/>
              <a:t>You name it…</a:t>
            </a:r>
          </a:p>
        </p:txBody>
      </p:sp>
      <p:sp>
        <p:nvSpPr>
          <p:cNvPr id="34" name="Right Brace 33"/>
          <p:cNvSpPr/>
          <p:nvPr/>
        </p:nvSpPr>
        <p:spPr>
          <a:xfrm flipH="1">
            <a:off x="4580221" y="2223229"/>
            <a:ext cx="242528" cy="2110646"/>
          </a:xfrm>
          <a:prstGeom prst="rightBrace">
            <a:avLst>
              <a:gd name="adj1" fmla="val 3147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994" y="3173561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8163" y="3270675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                SW: P4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994" y="2578624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 plane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210880" y="3054548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9991" y="2459612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3162620" y="296168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1434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60112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4" idx="1"/>
          </p:cNvCxnSpPr>
          <p:nvPr/>
        </p:nvCxnSpPr>
        <p:spPr>
          <a:xfrm flipH="1">
            <a:off x="4220102" y="3278552"/>
            <a:ext cx="36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98FC-533C-482A-98B9-24BB74567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possible?</a:t>
            </a:r>
          </a:p>
        </p:txBody>
      </p:sp>
      <p:pic>
        <p:nvPicPr>
          <p:cNvPr id="5" name="Picture 4" descr="Image vectorielle gratuite: Routeur, Logo, Symboles - Image gratui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58" y="2296805"/>
            <a:ext cx="1091184" cy="801338"/>
          </a:xfrm>
          <a:prstGeom prst="rect">
            <a:avLst/>
          </a:prstGeom>
        </p:spPr>
      </p:pic>
      <p:pic>
        <p:nvPicPr>
          <p:cNvPr id="6" name="Picture 5" descr="Image vectorielle gratuite: Routeur, Logo, Symboles - Image gratui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63" y="2296805"/>
            <a:ext cx="1091184" cy="8013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79699" y="2194392"/>
            <a:ext cx="1141171" cy="349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732935" y="3099096"/>
            <a:ext cx="1141171" cy="349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9699" y="1870618"/>
            <a:ext cx="914400" cy="32377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Hello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48" y="2693302"/>
            <a:ext cx="703021" cy="421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224969" y="236900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3942" y="3773971"/>
            <a:ext cx="7966683" cy="2511778"/>
            <a:chOff x="893685" y="1326445"/>
            <a:chExt cx="7966683" cy="2511778"/>
          </a:xfrm>
        </p:grpSpPr>
        <p:sp>
          <p:nvSpPr>
            <p:cNvPr id="16" name="Cloud 15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rgbClr val="000000"/>
                  </a:solidFill>
                </a:rPr>
                <a:t>Datacenter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93685" y="2283650"/>
              <a:ext cx="3309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Most useful if you have</a:t>
              </a:r>
              <a:br>
                <a:rPr lang="en-US" sz="2000" i="1" dirty="0"/>
              </a:br>
              <a:r>
                <a:rPr lang="en-US" sz="2000" i="1" dirty="0"/>
                <a:t>your own network playground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89A43-4242-4E42-BCFC-A2F007907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now on in this presentation we only talk about the data-plane</a:t>
            </a:r>
          </a:p>
          <a:p>
            <a:r>
              <a:rPr lang="en-US" dirty="0"/>
              <a:t>We expect that SDN will continue to evolve the control-plane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80014" y="3867191"/>
            <a:ext cx="2127862" cy="1353201"/>
            <a:chOff x="4306188" y="3370586"/>
            <a:chExt cx="4070111" cy="3350244"/>
          </a:xfrm>
        </p:grpSpPr>
        <p:sp>
          <p:nvSpPr>
            <p:cNvPr id="5" name="Rectangle 4"/>
            <p:cNvSpPr/>
            <p:nvPr/>
          </p:nvSpPr>
          <p:spPr>
            <a:xfrm>
              <a:off x="4426191" y="3475584"/>
              <a:ext cx="3860106" cy="8578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Control plane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6191" y="4545040"/>
              <a:ext cx="3860106" cy="20407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06188" y="3370586"/>
              <a:ext cx="4070111" cy="335024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teampunk Victorian &lt;strong&gt;Magnifying-glass&lt;/strong&gt; Icon Mk5 by pendragon1966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90" y="3980698"/>
            <a:ext cx="3836403" cy="287730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0143E-CFC9-4645-9C61-7D732E9D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1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p:pic>
        <p:nvPicPr>
          <p:cNvPr id="7" name="Picture 6" descr="File:Who is Who.png - WikiTe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65" y="1046048"/>
            <a:ext cx="2502122" cy="26945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15CDE-1E57-4F8B-9D56-A7648A52C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4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76AA05-D929-4C62-816E-B7477349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02" y="4025799"/>
            <a:ext cx="2601819" cy="2812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23"/>
          </a:xfrm>
        </p:spPr>
        <p:txBody>
          <a:bodyPr>
            <a:normAutofit/>
          </a:bodyPr>
          <a:lstStyle/>
          <a:p>
            <a:r>
              <a:rPr lang="en-US" dirty="0"/>
              <a:t> P4.org Consortium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1344" y="5685675"/>
            <a:ext cx="345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Carriers, cloud operators, chip cos, networking, systems, universities, start-ups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B5A35-4E42-439A-85D0-D213D5E5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" y="880376"/>
            <a:ext cx="2678714" cy="2842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BC0ED-97A7-47F0-9DF9-ACBBA065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0" y="3829617"/>
            <a:ext cx="2604418" cy="2842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F6C98-E891-4563-A8DE-BA786F9DB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80" y="874106"/>
            <a:ext cx="2730464" cy="3051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C4479F-C4C2-4099-9141-154131205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021" y="912162"/>
            <a:ext cx="2960161" cy="3125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DF76FF-F540-4C27-8DBA-F3986036B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082" y="4076072"/>
            <a:ext cx="2824935" cy="16677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58262-9666-4752-B060-3BF43E155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Open-Flow Enough?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823787"/>
              </p:ext>
            </p:extLst>
          </p:nvPr>
        </p:nvGraphicFramePr>
        <p:xfrm>
          <a:off x="691286" y="1762964"/>
          <a:ext cx="7231075" cy="37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4130" y="5533409"/>
            <a:ext cx="252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Open-Flow version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29" y="5910110"/>
            <a:ext cx="878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Open-flow has </a:t>
            </a:r>
            <a:r>
              <a:rPr lang="en-US" sz="2000" i="1" dirty="0"/>
              <a:t>never</a:t>
            </a:r>
            <a:r>
              <a:rPr lang="en-US" sz="2000" dirty="0"/>
              <a:t> been enough: it keeps changing to describe new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Very fragmented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C5E76-1E78-463A-9C1A-86DA887CD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9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=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VxLAN</a:t>
            </a:r>
            <a:r>
              <a:rPr lang="en-US" dirty="0"/>
              <a:t>: 175 lines of P4</a:t>
            </a:r>
          </a:p>
          <a:p>
            <a:pPr lvl="1"/>
            <a:r>
              <a:rPr lang="en-US" dirty="0"/>
              <a:t>Took 4 years from proposal to wide availability</a:t>
            </a:r>
          </a:p>
          <a:p>
            <a:r>
              <a:rPr lang="en-US" dirty="0"/>
              <a:t>NVGRE: 183 lines of P4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M. Shahbaz, S. Choi, B. Pfaff, C. Kim, N. </a:t>
            </a:r>
            <a:r>
              <a:rPr lang="en-US" sz="2000" dirty="0" err="1"/>
              <a:t>Feamster</a:t>
            </a:r>
            <a:r>
              <a:rPr lang="en-US" sz="2000" dirty="0"/>
              <a:t>, N. McKeown, J. Rexford, </a:t>
            </a:r>
            <a:r>
              <a:rPr lang="en-US" sz="2000" dirty="0">
                <a:hlinkClick r:id="rId2"/>
              </a:rPr>
              <a:t>PISCES: A Programmable, Protocol-Independent Software Switch</a:t>
            </a:r>
            <a:br>
              <a:rPr lang="en-US" sz="2000" dirty="0"/>
            </a:br>
            <a:r>
              <a:rPr lang="en-US" sz="2000" dirty="0"/>
              <a:t>SIGCOMM 2016</a:t>
            </a:r>
          </a:p>
          <a:p>
            <a:r>
              <a:rPr lang="en-US" sz="2000" dirty="0"/>
              <a:t>40 times reduction in the size of the </a:t>
            </a:r>
            <a:r>
              <a:rPr lang="en-US" sz="2000" dirty="0" err="1"/>
              <a:t>OvS</a:t>
            </a:r>
            <a:r>
              <a:rPr lang="en-US" sz="2000" dirty="0"/>
              <a:t> parser</a:t>
            </a:r>
          </a:p>
          <a:p>
            <a:r>
              <a:rPr lang="en-US" sz="2000" dirty="0"/>
              <a:t>Much easier to add new protocols</a:t>
            </a:r>
          </a:p>
          <a:p>
            <a:r>
              <a:rPr lang="en-US" sz="2000" dirty="0"/>
              <a:t>Same performance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EAA6B-D918-4C12-9DAD-E94FAB185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only what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098"/>
            <a:ext cx="8229600" cy="4821065"/>
          </a:xfrm>
        </p:spPr>
        <p:txBody>
          <a:bodyPr/>
          <a:lstStyle/>
          <a:p>
            <a:r>
              <a:rPr lang="en-US" dirty="0"/>
              <a:t>IETF has issued thousands of RFCs</a:t>
            </a:r>
          </a:p>
          <a:p>
            <a:r>
              <a:rPr lang="en-US" dirty="0"/>
              <a:t>Switch RAM and CPU is very expensive</a:t>
            </a:r>
          </a:p>
          <a:p>
            <a:r>
              <a:rPr lang="en-US" dirty="0"/>
              <a:t>Network operators can </a:t>
            </a:r>
            <a:r>
              <a:rPr lang="en-US" i="1" dirty="0"/>
              <a:t>remove</a:t>
            </a:r>
            <a:r>
              <a:rPr lang="en-US" dirty="0"/>
              <a:t> protocols</a:t>
            </a:r>
          </a:p>
          <a:p>
            <a:r>
              <a:rPr lang="en-US" dirty="0"/>
              <a:t>Simpler</a:t>
            </a:r>
            <a:br>
              <a:rPr lang="en-US" dirty="0"/>
            </a:br>
            <a:r>
              <a:rPr lang="en-US" dirty="0"/>
              <a:t>troubleshooting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&lt;strong&gt;Wide Load&lt;/strong&gt; | 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412" y="3429000"/>
            <a:ext cx="4768388" cy="27005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432A6-DBB6-4BBF-A8A2-9A598E146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A125-7920-45D9-BEB8-0268A860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4BD1-3340-41FB-AADC-EA24883D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/>
              <a:t>Ph.D. from CMU </a:t>
            </a:r>
            <a:br>
              <a:rPr lang="en-US" dirty="0"/>
            </a:br>
            <a:r>
              <a:rPr lang="en-US" dirty="0"/>
              <a:t>(computer architecture, compilers)</a:t>
            </a:r>
          </a:p>
          <a:p>
            <a:r>
              <a:rPr lang="en-US" dirty="0"/>
              <a:t>Microsoft Research</a:t>
            </a:r>
            <a:br>
              <a:rPr lang="en-US" dirty="0"/>
            </a:br>
            <a:r>
              <a:rPr lang="en-US" dirty="0"/>
              <a:t>(security, big data, machine learning)</a:t>
            </a:r>
          </a:p>
          <a:p>
            <a:r>
              <a:rPr lang="en-US" dirty="0"/>
              <a:t>Barefoot Networks</a:t>
            </a:r>
            <a:br>
              <a:rPr lang="en-US" dirty="0"/>
            </a:br>
            <a:r>
              <a:rPr lang="en-US" dirty="0"/>
              <a:t>(P4 design and implementation)</a:t>
            </a:r>
          </a:p>
          <a:p>
            <a:r>
              <a:rPr lang="en-US" dirty="0"/>
              <a:t>VMware Research</a:t>
            </a:r>
            <a:br>
              <a:rPr lang="en-US" dirty="0"/>
            </a:br>
            <a:r>
              <a:rPr lang="en-US" dirty="0"/>
              <a:t>(P4, SDNs, big data)</a:t>
            </a:r>
          </a:p>
          <a:p>
            <a:pPr marL="0" indent="0">
              <a:buNone/>
            </a:pPr>
            <a:r>
              <a:rPr lang="en-US" sz="2800" dirty="0"/>
              <a:t>Note: I am not a networking person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B5B89-97E8-49BD-9662-9FD00721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13" y="136525"/>
            <a:ext cx="1714024" cy="20402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83FB6-B47A-4DDB-A4C1-DC162434B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3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フリーイラスト素材] クリップアート, 忍者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" y="37926"/>
            <a:ext cx="1892808" cy="20168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monitoring</a:t>
            </a:r>
          </a:p>
        </p:txBody>
      </p:sp>
      <p:pic>
        <p:nvPicPr>
          <p:cNvPr id="6" name="Picture 5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3" y="2673961"/>
            <a:ext cx="1091184" cy="801338"/>
          </a:xfrm>
          <a:prstGeom prst="rect">
            <a:avLst/>
          </a:prstGeom>
        </p:spPr>
      </p:pic>
      <p:pic>
        <p:nvPicPr>
          <p:cNvPr id="7" name="Picture 6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59" y="2088745"/>
            <a:ext cx="1091184" cy="801338"/>
          </a:xfrm>
          <a:prstGeom prst="rect">
            <a:avLst/>
          </a:prstGeom>
        </p:spPr>
      </p:pic>
      <p:pic>
        <p:nvPicPr>
          <p:cNvPr id="8" name="Picture 7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9" y="2648990"/>
            <a:ext cx="1091184" cy="801338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2283267" y="2489414"/>
            <a:ext cx="1612392" cy="58521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3"/>
          </p:cNvCxnSpPr>
          <p:nvPr/>
        </p:nvCxnSpPr>
        <p:spPr>
          <a:xfrm flipH="1" flipV="1">
            <a:off x="4986843" y="2489414"/>
            <a:ext cx="1666646" cy="56024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4976" y="261235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9841" y="2548222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76103" y="2300483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0893" y="2300483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9525" y="218121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58601" y="2548222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36740" y="2500287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40026" y="3881596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15236" y="3881597"/>
            <a:ext cx="375210" cy="27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6645876" y="3492443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8" idx="3"/>
          </p:cNvCxnSpPr>
          <p:nvPr/>
        </p:nvCxnSpPr>
        <p:spPr>
          <a:xfrm flipH="1">
            <a:off x="7744673" y="3039318"/>
            <a:ext cx="1054608" cy="10341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1"/>
          </p:cNvCxnSpPr>
          <p:nvPr/>
        </p:nvCxnSpPr>
        <p:spPr>
          <a:xfrm flipH="1">
            <a:off x="234706" y="3074630"/>
            <a:ext cx="95737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7" y="4214108"/>
            <a:ext cx="1508914" cy="1418379"/>
          </a:xfrm>
          <a:prstGeom prst="rect">
            <a:avLst/>
          </a:prstGeom>
        </p:spPr>
      </p:pic>
      <p:cxnSp>
        <p:nvCxnSpPr>
          <p:cNvPr id="36" name="Straight Connector 35"/>
          <p:cNvCxnSpPr>
            <a:endCxn id="8" idx="2"/>
          </p:cNvCxnSpPr>
          <p:nvPr/>
        </p:nvCxnSpPr>
        <p:spPr>
          <a:xfrm flipH="1" flipV="1">
            <a:off x="7199081" y="3450328"/>
            <a:ext cx="17223" cy="95455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429105" y="2181210"/>
            <a:ext cx="375210" cy="272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4315" y="2181210"/>
            <a:ext cx="375210" cy="27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59699" y="3235266"/>
            <a:ext cx="181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measurements</a:t>
            </a:r>
          </a:p>
          <a:p>
            <a:pPr algn="ctr"/>
            <a:r>
              <a:rPr lang="en-US" i="1" dirty="0"/>
              <a:t>(custom headers)</a:t>
            </a:r>
          </a:p>
        </p:txBody>
      </p: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4468378" y="2477546"/>
            <a:ext cx="1335937" cy="7577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0"/>
            <a:endCxn id="19" idx="2"/>
          </p:cNvCxnSpPr>
          <p:nvPr/>
        </p:nvCxnSpPr>
        <p:spPr>
          <a:xfrm flipH="1" flipV="1">
            <a:off x="2688498" y="2572898"/>
            <a:ext cx="1779880" cy="6623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2076764" y="2317417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429009" y="1980875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038271" y="2036021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719375" y="2283930"/>
            <a:ext cx="329794" cy="400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328216" y="4404883"/>
            <a:ext cx="123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Monitoring</a:t>
            </a:r>
          </a:p>
          <a:p>
            <a:pPr algn="ctr"/>
            <a:r>
              <a:rPr lang="en-US" i="1" dirty="0"/>
              <a:t>agent</a:t>
            </a:r>
          </a:p>
        </p:txBody>
      </p:sp>
      <p:cxnSp>
        <p:nvCxnSpPr>
          <p:cNvPr id="54" name="Straight Arrow Connector 53"/>
          <p:cNvCxnSpPr>
            <a:stCxn id="53" idx="3"/>
          </p:cNvCxnSpPr>
          <p:nvPr/>
        </p:nvCxnSpPr>
        <p:spPr>
          <a:xfrm>
            <a:off x="5561631" y="4728049"/>
            <a:ext cx="1091858" cy="1336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4057" y="5638496"/>
            <a:ext cx="49156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In-Band Network Telemetry (INT)</a:t>
            </a:r>
          </a:p>
          <a:p>
            <a:r>
              <a:rPr lang="en-US" b="1" dirty="0">
                <a:hlinkClick r:id="rId5"/>
              </a:rPr>
              <a:t>Improving Network Monitoring and Management</a:t>
            </a:r>
            <a:br>
              <a:rPr lang="en-US" b="1" dirty="0">
                <a:hlinkClick r:id="rId5"/>
              </a:rPr>
            </a:br>
            <a:r>
              <a:rPr lang="en-US" b="1" dirty="0">
                <a:hlinkClick r:id="rId5"/>
              </a:rPr>
              <a:t>with Programmable Data Planes</a:t>
            </a:r>
            <a:endParaRPr lang="en-US" b="1" dirty="0"/>
          </a:p>
          <a:p>
            <a:r>
              <a:rPr lang="en-US" i="1" dirty="0"/>
              <a:t>By Mukesh Hira &amp; LJ </a:t>
            </a:r>
            <a:r>
              <a:rPr lang="en-US" i="1" dirty="0" err="1"/>
              <a:t>Wobker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85F80-0575-48C9-8560-40DB6EBC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application functionality in the network</a:t>
            </a:r>
          </a:p>
          <a:p>
            <a:r>
              <a:rPr lang="en-US" dirty="0"/>
              <a:t>High speed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54" y="5664498"/>
            <a:ext cx="6774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hlinkClick r:id="rId2"/>
              </a:rPr>
              <a:t>Paxos</a:t>
            </a:r>
            <a:r>
              <a:rPr lang="en-US" b="1" dirty="0">
                <a:hlinkClick r:id="rId2"/>
              </a:rPr>
              <a:t> Made Switch-y</a:t>
            </a:r>
            <a:endParaRPr lang="en-US" b="1" dirty="0"/>
          </a:p>
          <a:p>
            <a:r>
              <a:rPr lang="en-US" dirty="0"/>
              <a:t>Huynh Tu Dang, Marco </a:t>
            </a:r>
            <a:r>
              <a:rPr lang="en-US" dirty="0" err="1"/>
              <a:t>Canini</a:t>
            </a:r>
            <a:r>
              <a:rPr lang="en-US" dirty="0"/>
              <a:t>, Fernando </a:t>
            </a:r>
            <a:r>
              <a:rPr lang="en-US" dirty="0" err="1"/>
              <a:t>Pedone</a:t>
            </a:r>
            <a:r>
              <a:rPr lang="en-US" dirty="0"/>
              <a:t>, Robert </a:t>
            </a:r>
            <a:r>
              <a:rPr lang="en-US" dirty="0" err="1"/>
              <a:t>Soulé</a:t>
            </a:r>
            <a:r>
              <a:rPr lang="en-US" dirty="0"/>
              <a:t> </a:t>
            </a:r>
          </a:p>
          <a:p>
            <a:r>
              <a:rPr lang="en-US" dirty="0"/>
              <a:t>CCR April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703" y="2928450"/>
            <a:ext cx="4175273" cy="24454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CCFAF-ADCB-4BAD-9691-245DF1632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0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=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666"/>
            <a:ext cx="8229600" cy="464649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i="1" dirty="0"/>
              <a:t>software</a:t>
            </a:r>
            <a:r>
              <a:rPr lang="en-US" dirty="0"/>
              <a:t> engineering principles and tools</a:t>
            </a:r>
          </a:p>
          <a:p>
            <a:r>
              <a:rPr lang="en-US" dirty="0"/>
              <a:t>Upgrade your network at any time</a:t>
            </a:r>
          </a:p>
          <a:p>
            <a:r>
              <a:rPr lang="en-US" dirty="0"/>
              <a:t>Protocols = intellectual property</a:t>
            </a:r>
          </a:p>
        </p:txBody>
      </p:sp>
      <p:pic>
        <p:nvPicPr>
          <p:cNvPr id="7" name="Picture 6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63" y="3863181"/>
            <a:ext cx="3179582" cy="2038855"/>
          </a:xfrm>
          <a:prstGeom prst="rect">
            <a:avLst/>
          </a:prstGeom>
        </p:spPr>
      </p:pic>
      <p:pic>
        <p:nvPicPr>
          <p:cNvPr id="8" name="Picture 7" descr="Su precio es de $5.99 en ThinkGeek y no solo hay con motivo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51" y="3643746"/>
            <a:ext cx="2180993" cy="21809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53529" y="4514909"/>
            <a:ext cx="817482" cy="6389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258B1-AEEE-4EEC-856A-08946741B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to P4</a:t>
            </a:r>
            <a:r>
              <a:rPr lang="en-US" baseline="-25000" dirty="0"/>
              <a:t>16</a:t>
            </a:r>
          </a:p>
        </p:txBody>
      </p:sp>
      <p:pic>
        <p:nvPicPr>
          <p:cNvPr id="7" name="Picture 6" descr="Expedition around the Megacosm: Who is a &lt;strong&gt;Teacher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7" y="911910"/>
            <a:ext cx="2907615" cy="29076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778B0-A9DE-46C6-8AEB-1D0DC26AB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7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/>
              <a:t>Language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403"/>
            <a:ext cx="8229600" cy="5001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hlinkClick r:id="rId2" tooltip="P4 Programming Protocol"/>
              </a:rPr>
              <a:t>P4: Programming Protocol-Independent Packet Processors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 </a:t>
            </a:r>
            <a:r>
              <a:rPr lang="en-US" sz="2400" dirty="0" err="1"/>
              <a:t>Bosshart</a:t>
            </a:r>
            <a:r>
              <a:rPr lang="en-US" sz="2400" dirty="0"/>
              <a:t>, Dan Daly, Glen Gibb, Martin Izzard, Nick McKeown, Jennifer Rexford, Cole Schlesinger, Dan Talayco, Amin </a:t>
            </a:r>
            <a:r>
              <a:rPr lang="en-US" sz="2400" dirty="0" err="1"/>
              <a:t>Vahdat</a:t>
            </a:r>
            <a:r>
              <a:rPr lang="en-US" sz="2400" dirty="0"/>
              <a:t>, George Varghese, David Walker </a:t>
            </a:r>
            <a:r>
              <a:rPr lang="en-US" sz="2400" i="1" dirty="0"/>
              <a:t>ACM SIGCOMM Computer Communications Review (CCR). Volume 44, Issue #3 (July 2014)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P4 v1.0 spec, reference implementation and tools released in Spring 2015 (mostly by Barefoot Networks), Apache 2 license, </a:t>
            </a:r>
            <a:r>
              <a:rPr lang="en-US" sz="2400" dirty="0">
                <a:hlinkClick r:id="rId3"/>
              </a:rPr>
              <a:t>http://github.com/p4lang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P4</a:t>
            </a:r>
            <a:r>
              <a:rPr lang="en-US" sz="2400" baseline="-25000" dirty="0"/>
              <a:t>16</a:t>
            </a:r>
            <a:r>
              <a:rPr lang="en-US" sz="2400" dirty="0"/>
              <a:t> spec, draft reference implementation and tools released in December 2016; spec finalized May 2017; v1.1 in June 2018 </a:t>
            </a:r>
            <a:r>
              <a:rPr lang="en-US" sz="2400" dirty="0">
                <a:hlinkClick r:id="rId4"/>
              </a:rPr>
              <a:t>http://github.com/p4lang/p4-spec</a:t>
            </a:r>
            <a:endParaRPr lang="en-US" sz="2400" dirty="0"/>
          </a:p>
        </p:txBody>
      </p:sp>
      <p:pic>
        <p:nvPicPr>
          <p:cNvPr id="6" name="Picture 5" descr="... 69/Human_&lt;strong&gt;evolution&lt;/strong&gt;.svg/800px-Human_&lt;strong&gt;evolution&lt;/strong&gt;.svg.png (human &lt;strong&gt;evolution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0"/>
            <a:ext cx="1876425" cy="11727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65E6-E2A6-4C90-959B-8F2E08E16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83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http://github.com/p4lang</a:t>
            </a:r>
            <a:endParaRPr lang="en-US" dirty="0"/>
          </a:p>
          <a:p>
            <a:r>
              <a:rPr lang="en-US" dirty="0">
                <a:hlinkClick r:id="rId3"/>
              </a:rPr>
              <a:t>http://p4.org</a:t>
            </a:r>
            <a:endParaRPr lang="en-US" dirty="0"/>
          </a:p>
          <a:p>
            <a:r>
              <a:rPr lang="en-US" dirty="0"/>
              <a:t>Free membership!</a:t>
            </a:r>
          </a:p>
          <a:p>
            <a:endParaRPr lang="en-US" dirty="0"/>
          </a:p>
          <a:p>
            <a:r>
              <a:rPr lang="en-US" dirty="0"/>
              <a:t>Mailing lists</a:t>
            </a:r>
          </a:p>
          <a:p>
            <a:r>
              <a:rPr lang="en-US" dirty="0"/>
              <a:t>Workshops </a:t>
            </a:r>
          </a:p>
          <a:p>
            <a:r>
              <a:rPr lang="en-US" dirty="0"/>
              <a:t>P4 developer days</a:t>
            </a:r>
          </a:p>
          <a:p>
            <a:endParaRPr lang="en-US" dirty="0"/>
          </a:p>
          <a:p>
            <a:r>
              <a:rPr lang="en-US" dirty="0"/>
              <a:t>Academic papers (SIGCOMM, SOSR)</a:t>
            </a:r>
          </a:p>
        </p:txBody>
      </p:sp>
      <p:pic>
        <p:nvPicPr>
          <p:cNvPr id="8194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601255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87628-CAF0-40E5-9F9D-640495AEB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27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0741-6CE3-4FF3-904B-6BE77FD6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D33A-5FAC-4529-B3B4-F71F7ABD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015"/>
            <a:ext cx="8229600" cy="4525963"/>
          </a:xfrm>
        </p:spPr>
        <p:txBody>
          <a:bodyPr/>
          <a:lstStyle/>
          <a:p>
            <a:r>
              <a:rPr lang="en-US" b="1" dirty="0"/>
              <a:t>Language design</a:t>
            </a:r>
            <a:r>
              <a:rPr lang="en-US" dirty="0"/>
              <a:t>: evolves P4</a:t>
            </a:r>
          </a:p>
          <a:p>
            <a:r>
              <a:rPr lang="en-US" b="1" dirty="0"/>
              <a:t>Control-plane API</a:t>
            </a:r>
            <a:r>
              <a:rPr lang="en-US" dirty="0"/>
              <a:t>: defines API between control-plane and P4 program (P4Runtime)</a:t>
            </a:r>
          </a:p>
          <a:p>
            <a:r>
              <a:rPr lang="en-US" b="1" dirty="0"/>
              <a:t>Applications</a:t>
            </a:r>
            <a:r>
              <a:rPr lang="en-US" dirty="0"/>
              <a:t>: defines interoperable applications (e.g. In-band Network Telemetry)</a:t>
            </a:r>
          </a:p>
          <a:p>
            <a:r>
              <a:rPr lang="en-US" b="1" dirty="0"/>
              <a:t>Architecture</a:t>
            </a:r>
            <a:r>
              <a:rPr lang="en-US" dirty="0"/>
              <a:t> (Portable Switch Architecture):</a:t>
            </a:r>
            <a:br>
              <a:rPr lang="en-US" dirty="0"/>
            </a:br>
            <a:r>
              <a:rPr lang="en-US" dirty="0"/>
              <a:t>standardizes portable architecture models</a:t>
            </a:r>
          </a:p>
          <a:p>
            <a:r>
              <a:rPr lang="en-US" b="1" dirty="0"/>
              <a:t>Education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CDA75-C759-4825-BDA8-6F3E3E504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0195" y="5400022"/>
            <a:ext cx="3608363" cy="1138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647B0-CCF6-4C86-8136-1C1D2D69D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3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908" y="3555207"/>
            <a:ext cx="3155494" cy="2053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Software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Compilers for various back-ends</a:t>
            </a:r>
          </a:p>
          <a:p>
            <a:pPr lvl="1"/>
            <a:r>
              <a:rPr lang="en-US" dirty="0" err="1"/>
              <a:t>Netronome</a:t>
            </a:r>
            <a:r>
              <a:rPr lang="en-US" dirty="0"/>
              <a:t> chip, Barefoot chip, </a:t>
            </a:r>
            <a:r>
              <a:rPr lang="en-US" dirty="0" err="1"/>
              <a:t>eBPF</a:t>
            </a:r>
            <a:r>
              <a:rPr lang="en-US" dirty="0"/>
              <a:t>, Xilinx FPGA</a:t>
            </a:r>
          </a:p>
          <a:p>
            <a:pPr marL="457200" lvl="1" indent="0">
              <a:buNone/>
            </a:pPr>
            <a:r>
              <a:rPr lang="en-US" dirty="0"/>
              <a:t>(open-source and proprietary)</a:t>
            </a:r>
          </a:p>
          <a:p>
            <a:r>
              <a:rPr lang="en-US" dirty="0"/>
              <a:t>Multiple control-plane implementations</a:t>
            </a:r>
          </a:p>
          <a:p>
            <a:pPr lvl="1"/>
            <a:r>
              <a:rPr lang="en-US" dirty="0"/>
              <a:t>SAI, OpenFlow, P4Runtime</a:t>
            </a:r>
          </a:p>
          <a:p>
            <a:r>
              <a:rPr lang="en-US" dirty="0"/>
              <a:t>Simulators</a:t>
            </a:r>
          </a:p>
          <a:p>
            <a:r>
              <a:rPr lang="en-US" dirty="0"/>
              <a:t>Testing tools</a:t>
            </a:r>
          </a:p>
          <a:p>
            <a:r>
              <a:rPr lang="en-US" dirty="0"/>
              <a:t>Sample P4 programs</a:t>
            </a:r>
          </a:p>
          <a:p>
            <a:r>
              <a:rPr lang="en-US" dirty="0"/>
              <a:t>IntelliJ plugin IDE, editor modes</a:t>
            </a:r>
          </a:p>
          <a:p>
            <a:r>
              <a:rPr lang="en-US" dirty="0"/>
              <a:t>Tutorials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2CE7-8FA6-4A89-919A-8A43F16A1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8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434" y="2648773"/>
            <a:ext cx="1856943" cy="56769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4" y="3482342"/>
            <a:ext cx="1856943" cy="86597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031" y="3463096"/>
            <a:ext cx="3236389" cy="8659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                      </a:t>
            </a:r>
            <a:r>
              <a:rPr lang="en-US" sz="2400" dirty="0">
                <a:solidFill>
                  <a:schemeClr val="tx1"/>
                </a:solidFill>
              </a:rPr>
              <a:t>Data plane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958" y="2648773"/>
            <a:ext cx="1082451" cy="56769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compiler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897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1958" y="3573566"/>
            <a:ext cx="1469751" cy="7555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Dataplane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370949" y="3231447"/>
            <a:ext cx="336751" cy="336727"/>
          </a:xfrm>
          <a:prstGeom prst="downArrow">
            <a:avLst>
              <a:gd name="adj1" fmla="val 44688"/>
              <a:gd name="adj2" fmla="val 500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380359" y="2549014"/>
            <a:ext cx="336751" cy="29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0031" y="1953696"/>
            <a:ext cx="3236389" cy="1327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Control-plane</a:t>
            </a:r>
          </a:p>
        </p:txBody>
      </p:sp>
      <p:sp>
        <p:nvSpPr>
          <p:cNvPr id="19" name="Left-Right Arrow 18"/>
          <p:cNvSpPr/>
          <p:nvPr/>
        </p:nvSpPr>
        <p:spPr>
          <a:xfrm rot="16200000">
            <a:off x="6889143" y="3170811"/>
            <a:ext cx="591807" cy="351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068" y="2549014"/>
            <a:ext cx="2174452" cy="1934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8902" y="1817751"/>
            <a:ext cx="3540178" cy="26652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3020" y="4401573"/>
            <a:ext cx="82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target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88174" y="1870581"/>
            <a:ext cx="137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User-supplied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00654" y="2209135"/>
            <a:ext cx="1324835" cy="4396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7822" y="2907990"/>
            <a:ext cx="1322136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138" y="4688019"/>
            <a:ext cx="213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Manufacturer supplied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2609377" y="4329066"/>
            <a:ext cx="386812" cy="358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2996189" y="3216464"/>
            <a:ext cx="291985" cy="147155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 flipV="1">
            <a:off x="2996189" y="4348312"/>
            <a:ext cx="1912713" cy="3397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3205" y="3061325"/>
            <a:ext cx="76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control</a:t>
            </a:r>
          </a:p>
          <a:p>
            <a:pPr algn="r"/>
            <a:r>
              <a:rPr lang="en-US" sz="1600" i="1" dirty="0"/>
              <a:t>signals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609377" y="2783479"/>
            <a:ext cx="442581" cy="33676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5400597" y="3472343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5559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extern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objects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060880" y="3463096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0434" y="2605625"/>
            <a:ext cx="450427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37" name="Down Arrow 36"/>
          <p:cNvSpPr/>
          <p:nvPr/>
        </p:nvSpPr>
        <p:spPr>
          <a:xfrm rot="16200000">
            <a:off x="4060507" y="2840302"/>
            <a:ext cx="336751" cy="22310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21710" y="3789005"/>
            <a:ext cx="518322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790862" y="2840429"/>
            <a:ext cx="526960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software workflow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636B92-B529-4A1D-8A00-58C3EEA0B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32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B43348-79A0-4262-ACAE-C7E6A6CD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240462"/>
            <a:ext cx="9020175" cy="34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540"/>
          </a:xfrm>
        </p:spPr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82" y="1076178"/>
            <a:ext cx="8595360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Most recent revision of P4</a:t>
            </a:r>
          </a:p>
          <a:p>
            <a:r>
              <a:rPr lang="en-US" dirty="0"/>
              <a:t>C-like syntax; strongly typed</a:t>
            </a:r>
          </a:p>
          <a:p>
            <a:pPr lvl="1"/>
            <a:r>
              <a:rPr lang="en-US" dirty="0"/>
              <a:t>No loops, pointers, recursion, dynamic allocation</a:t>
            </a:r>
          </a:p>
          <a:p>
            <a:r>
              <a:rPr lang="en-US" dirty="0"/>
              <a:t>Spec: </a:t>
            </a:r>
            <a:r>
              <a:rPr lang="en-US" dirty="0">
                <a:hlinkClick r:id="rId3"/>
              </a:rPr>
              <a:t>http://github.com/p4lang/p4-spec</a:t>
            </a:r>
            <a:endParaRPr lang="en-US" dirty="0"/>
          </a:p>
          <a:p>
            <a:r>
              <a:rPr lang="en-US" dirty="0"/>
              <a:t>Reference compiler implementation</a:t>
            </a:r>
            <a:br>
              <a:rPr lang="en-US" dirty="0"/>
            </a:br>
            <a:r>
              <a:rPr lang="en-US" dirty="0"/>
              <a:t>(Apache 2 license): </a:t>
            </a:r>
            <a:r>
              <a:rPr lang="en-US" dirty="0">
                <a:hlinkClick r:id="rId4"/>
              </a:rPr>
              <a:t>http://github.com/p4lang/p4c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84A6E-D433-462E-955F-1D15D5928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9682"/>
            <a:ext cx="9144000" cy="20178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F6747-93C1-42FC-B0BD-9514349B6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D4E60F-98EB-437E-BCDC-EEF65DE2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61" y="1149754"/>
            <a:ext cx="2274496" cy="762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BF26-88FE-46BE-A51B-9A25D08B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8230"/>
            <a:ext cx="8229600" cy="55323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Hired at                            to work on the design and implementation of P4</a:t>
            </a:r>
          </a:p>
          <a:p>
            <a:r>
              <a:rPr lang="en-US" dirty="0"/>
              <a:t>In Barefoot led the group that created the first P4</a:t>
            </a:r>
            <a:r>
              <a:rPr lang="en-US" baseline="-25000" dirty="0"/>
              <a:t>16</a:t>
            </a:r>
            <a:r>
              <a:rPr lang="en-US" dirty="0"/>
              <a:t> draft document</a:t>
            </a:r>
          </a:p>
          <a:p>
            <a:r>
              <a:rPr lang="en-US" dirty="0"/>
              <a:t>Started (with Chris Dodd) the C++ reference compiler implementation</a:t>
            </a:r>
          </a:p>
          <a:p>
            <a:r>
              <a:rPr lang="en-US" dirty="0"/>
              <a:t>Main contributor to the open-source P4 compiler front-end, mid-end and several back-ends</a:t>
            </a:r>
          </a:p>
          <a:p>
            <a:r>
              <a:rPr lang="en-US" dirty="0"/>
              <a:t>Pushed P4</a:t>
            </a:r>
            <a:r>
              <a:rPr lang="en-US" baseline="-25000" dirty="0"/>
              <a:t>16</a:t>
            </a:r>
            <a:r>
              <a:rPr lang="en-US" dirty="0"/>
              <a:t> through standardization process</a:t>
            </a:r>
          </a:p>
          <a:p>
            <a:r>
              <a:rPr lang="en-US" dirty="0"/>
              <a:t>Currently co-chair of the P4 language design working group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B6BC8-90C7-415A-B6DB-B2AB148F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involvement with 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A1B51-F68E-4B57-AEB7-9D63A1EE7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68F206-9785-45D5-A676-1B10F18F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5074" y="0"/>
            <a:ext cx="2340935" cy="2340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85FEC-A27E-4A21-997B-F6247984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Language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D2074B-9657-44FE-A9BD-3574798B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L2 &amp; 3</a:t>
            </a:r>
          </a:p>
          <a:p>
            <a:r>
              <a:rPr lang="en-US" dirty="0"/>
              <a:t>High-level, type, memory-safe (no pointers)</a:t>
            </a:r>
          </a:p>
          <a:p>
            <a:r>
              <a:rPr lang="en-US" dirty="0"/>
              <a:t>Bounded execution (no loops)</a:t>
            </a:r>
          </a:p>
          <a:p>
            <a:r>
              <a:rPr lang="en-US" dirty="0"/>
              <a:t>Statically allocated (no malloc, no recursion)</a:t>
            </a:r>
          </a:p>
          <a:p>
            <a:r>
              <a:rPr lang="en-US" dirty="0"/>
              <a:t>Sub-languages:</a:t>
            </a:r>
          </a:p>
          <a:p>
            <a:pPr lvl="1"/>
            <a:r>
              <a:rPr lang="en-US" dirty="0"/>
              <a:t>Parsing headers</a:t>
            </a:r>
          </a:p>
          <a:p>
            <a:pPr lvl="1"/>
            <a:r>
              <a:rPr lang="en-US" dirty="0"/>
              <a:t>Packet header rewriting</a:t>
            </a:r>
          </a:p>
          <a:p>
            <a:pPr lvl="1"/>
            <a:r>
              <a:rPr lang="en-US" dirty="0"/>
              <a:t>Target architecture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11DEA-E5CF-4052-BF2C-7A8E3F6A7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8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data plane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Programmable</a:t>
            </a:r>
            <a:br>
              <a:rPr lang="en-US" sz="2400" i="1" dirty="0"/>
            </a:br>
            <a:r>
              <a:rPr lang="en-US" sz="24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613406-8326-4C9A-8794-470C31B533B3}"/>
              </a:ext>
            </a:extLst>
          </p:cNvPr>
          <p:cNvSpPr txBox="1"/>
          <p:nvPr/>
        </p:nvSpPr>
        <p:spPr>
          <a:xfrm>
            <a:off x="5259741" y="5694197"/>
            <a:ext cx="14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Interfaces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3361D1-99B3-4DC1-86FD-F67EDFF8B0A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765294" y="4376435"/>
            <a:ext cx="201116" cy="1317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56AEB5-101E-44F7-94E4-23564C36C992}"/>
              </a:ext>
            </a:extLst>
          </p:cNvPr>
          <p:cNvCxnSpPr>
            <a:cxnSpLocks/>
            <a:stCxn id="29" idx="0"/>
            <a:endCxn id="46" idx="2"/>
          </p:cNvCxnSpPr>
          <p:nvPr/>
        </p:nvCxnSpPr>
        <p:spPr>
          <a:xfrm flipH="1" flipV="1">
            <a:off x="5380631" y="4573579"/>
            <a:ext cx="585779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E986AF-04A9-43ED-B135-B10830D6DC6F}"/>
              </a:ext>
            </a:extLst>
          </p:cNvPr>
          <p:cNvCxnSpPr>
            <a:cxnSpLocks/>
            <a:stCxn id="29" idx="0"/>
            <a:endCxn id="45" idx="2"/>
          </p:cNvCxnSpPr>
          <p:nvPr/>
        </p:nvCxnSpPr>
        <p:spPr>
          <a:xfrm flipV="1">
            <a:off x="5966410" y="4573579"/>
            <a:ext cx="1475177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2B5B9-E283-4AC3-A9E6-FD1BB175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packet processing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match-action</a:t>
            </a:r>
          </a:p>
          <a:p>
            <a:pPr algn="ctr"/>
            <a:r>
              <a:rPr lang="en-US" dirty="0"/>
              <a:t>units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Metadata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reassembly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err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port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Queueing/</a:t>
            </a:r>
          </a:p>
          <a:p>
            <a:pPr algn="ctr"/>
            <a:r>
              <a:rPr lang="en-US" dirty="0"/>
              <a:t>switching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26A9B-28A3-4917-9E21-D4EAF4B05445}"/>
              </a:ext>
            </a:extLst>
          </p:cNvPr>
          <p:cNvSpPr txBox="1"/>
          <p:nvPr/>
        </p:nvSpPr>
        <p:spPr>
          <a:xfrm>
            <a:off x="6136267" y="4395325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Not programmable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699DB-4215-48D0-9F8D-DD1859E5B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71"/>
            <a:ext cx="8229600" cy="699937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1869" y="1230506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0034" y="2240603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match-action</a:t>
            </a:r>
          </a:p>
          <a:p>
            <a:pPr algn="ctr"/>
            <a:r>
              <a:rPr lang="en-US" dirty="0"/>
              <a:t>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0035" y="3261999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reassembly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905" y="1305029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State-machine; </a:t>
            </a:r>
            <a:br>
              <a:rPr lang="en-US" sz="2400" dirty="0"/>
            </a:br>
            <a:r>
              <a:rPr lang="en-US" sz="2400" dirty="0" err="1"/>
              <a:t>bitfield</a:t>
            </a:r>
            <a:r>
              <a:rPr lang="en-US" sz="2400" dirty="0"/>
              <a:t> 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905" y="2327958"/>
            <a:ext cx="468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 lookup; </a:t>
            </a:r>
            <a:r>
              <a:rPr lang="en-US" sz="2400" dirty="0" err="1"/>
              <a:t>bitfield</a:t>
            </a:r>
            <a:r>
              <a:rPr lang="en-US" sz="2400" dirty="0"/>
              <a:t> manipulation; </a:t>
            </a:r>
            <a:br>
              <a:rPr lang="en-US" sz="2400" dirty="0"/>
            </a:br>
            <a:r>
              <a:rPr lang="en-US" sz="2400" dirty="0"/>
              <a:t>control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905" y="3523424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Bitfield packing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3704" y="4283395"/>
            <a:ext cx="1590043" cy="572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Data-types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556" y="4157498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Bitstrings</a:t>
            </a:r>
            <a:r>
              <a:rPr lang="en-US" sz="2400" dirty="0"/>
              <a:t>, headers,</a:t>
            </a:r>
            <a:br>
              <a:rPr lang="en-US" sz="2400" dirty="0"/>
            </a:br>
            <a:r>
              <a:rPr lang="en-US" sz="2400" dirty="0"/>
              <a:t>structures, arrays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3704" y="5837091"/>
            <a:ext cx="1590043" cy="66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External libraries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556" y="5942588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for custom accelerators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3704" y="5113399"/>
            <a:ext cx="1590043" cy="66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description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556" y="5214398"/>
            <a:ext cx="45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Interfaces of programmable blocks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40979" y="4958861"/>
            <a:ext cx="7945821" cy="1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6503" y="4635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6503" y="4989674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F50F82-2982-4850-A636-EF1584F9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kas:&lt;strong&gt;Basic&lt;/strong&gt; shapes.svg - Wikibuku bahasa Indones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30" y="136525"/>
            <a:ext cx="3048000" cy="220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711"/>
            <a:ext cx="7886700" cy="52217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&lt;N&gt;,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&lt;N&gt;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&lt;128&gt;,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&lt;1024&gt;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is two’s complement</a:t>
            </a:r>
          </a:p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varbit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&lt;13&gt;</a:t>
            </a:r>
          </a:p>
          <a:p>
            <a:pPr lvl="1"/>
            <a:r>
              <a:rPr lang="en-US" dirty="0"/>
              <a:t>Container up to specified size; dynamic size is shorter</a:t>
            </a:r>
          </a:p>
          <a:p>
            <a:pPr lvl="1"/>
            <a:r>
              <a:rPr lang="en-US" dirty="0"/>
              <a:t>Only operation is copying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</a:p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error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match_kind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error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PacketTooShort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ParseError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error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.PacketTooShort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Only string constants supported</a:t>
            </a:r>
          </a:p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79656-9C19-4268-9A68-612E6611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98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37"/>
            <a:ext cx="8229600" cy="1143000"/>
          </a:xfrm>
        </p:spPr>
        <p:txBody>
          <a:bodyPr/>
          <a:lstStyle/>
          <a:p>
            <a:r>
              <a:rPr lang="en-US" dirty="0"/>
              <a:t>Structures, headers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8690"/>
            <a:ext cx="4572000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32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IPv4Address;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header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IPv4_h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version;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ihl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totalLen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identification;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flags;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fragOffset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ttl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protocol;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hdrChecksum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List of all recognized headers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Ethernet_h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IPv4_h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File:&lt;strong&gt;IPv4 Header&lt;/strong&gt;.sv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267" y="1305877"/>
            <a:ext cx="4773083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6318" y="3763870"/>
            <a:ext cx="336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= struct + valid bit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35820-FB72-41A1-8289-3691547BA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63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7462-60F1-48F6-B02B-F6EE328C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341"/>
          </a:xfrm>
        </p:spPr>
        <p:txBody>
          <a:bodyPr/>
          <a:lstStyle/>
          <a:p>
            <a:r>
              <a:rPr lang="en-US" dirty="0"/>
              <a:t>Other derived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13CE-93C3-4091-9EE1-E729E910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71" y="1266092"/>
            <a:ext cx="8616462" cy="53172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Array of headers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H[6]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/>
              <a:t>Fixed size</a:t>
            </a:r>
          </a:p>
          <a:p>
            <a:r>
              <a:rPr lang="en-US" dirty="0"/>
              <a:t>Unions of headers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header_union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IP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ipv4 v4header;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ipv6 v6header;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Tuples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b="1" dirty="0">
                <a:latin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</a:rPr>
              <a:t>&lt;32&gt;, </a:t>
            </a:r>
            <a:r>
              <a:rPr lang="en-US" b="1" dirty="0">
                <a:latin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</a:rPr>
              <a:t>&lt;16&gt;&gt;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set&lt;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&lt;16&gt;&gt;</a:t>
            </a:r>
            <a:r>
              <a:rPr lang="en-US" dirty="0">
                <a:cs typeface="Consolas" panose="020B0609020204030204" pitchFamily="49" charset="0"/>
              </a:rPr>
              <a:t> - implicit only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No recursive types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B5571-8452-40F7-B2CB-72724600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32949" y="1451890"/>
            <a:ext cx="3746723" cy="24728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EBCDF-029D-47F6-8467-55966E0D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1912-B747-4A8A-A0B7-6787DD1A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62F2-7F32-44B0-816B-00A65559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52" y="1600200"/>
            <a:ext cx="8623496" cy="4525963"/>
          </a:xfrm>
        </p:spPr>
        <p:txBody>
          <a:bodyPr/>
          <a:lstStyle/>
          <a:p>
            <a:r>
              <a:rPr lang="en-US" dirty="0"/>
              <a:t>Standard arithmetic/logic on arbitrary </a:t>
            </a:r>
            <a:r>
              <a:rPr lang="en-US" dirty="0" err="1"/>
              <a:t>bitstrings</a:t>
            </a:r>
            <a:endParaRPr lang="en-US" dirty="0"/>
          </a:p>
          <a:p>
            <a:pPr lvl="1"/>
            <a:r>
              <a:rPr lang="en-US" dirty="0"/>
              <a:t>But no funky undefined cases like in C</a:t>
            </a:r>
          </a:p>
          <a:p>
            <a:r>
              <a:rPr lang="en-US" dirty="0"/>
              <a:t>2s complement for signed values</a:t>
            </a:r>
          </a:p>
          <a:p>
            <a:r>
              <a:rPr lang="en-US" dirty="0"/>
              <a:t>No division/modulo</a:t>
            </a:r>
          </a:p>
          <a:p>
            <a:r>
              <a:rPr lang="en-US" dirty="0"/>
              <a:t>Bit-slicing, bit concatenation</a:t>
            </a:r>
          </a:p>
          <a:p>
            <a:r>
              <a:rPr lang="en-US" dirty="0"/>
              <a:t>Integers are not Booleans</a:t>
            </a:r>
          </a:p>
          <a:p>
            <a:r>
              <a:rPr lang="en-US" dirty="0"/>
              <a:t>No implicit casts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376E1-797B-4009-87CD-C12C14C51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04A8-2CD0-40CE-8435-7739990B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8571" y="2610515"/>
            <a:ext cx="2191758" cy="16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8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132" y="2588842"/>
            <a:ext cx="8072218" cy="2836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03286"/>
            <a:ext cx="7886700" cy="1049617"/>
          </a:xfrm>
        </p:spPr>
        <p:txBody>
          <a:bodyPr/>
          <a:lstStyle/>
          <a:p>
            <a:r>
              <a:rPr lang="en-US" dirty="0"/>
              <a:t>Extern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2290"/>
            <a:ext cx="7886700" cy="5289185"/>
          </a:xfrm>
        </p:spPr>
        <p:txBody>
          <a:bodyPr>
            <a:normAutofit/>
          </a:bodyPr>
          <a:lstStyle/>
          <a:p>
            <a:r>
              <a:rPr lang="en-US" dirty="0"/>
              <a:t>Model hardware accelerators or…</a:t>
            </a:r>
          </a:p>
          <a:p>
            <a:r>
              <a:rPr lang="en-US" dirty="0"/>
              <a:t>…behaviors not expressible in P4</a:t>
            </a:r>
          </a:p>
          <a:p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extern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Register&lt;T&gt; { </a:t>
            </a:r>
            <a:b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Register(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&lt;32&gt; size); </a:t>
            </a:r>
            <a:b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T read(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&lt;32&gt; index);</a:t>
            </a:r>
            <a:b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write(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&lt;32&gt; index, 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T value);</a:t>
            </a:r>
            <a:b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Register&lt;</a:t>
            </a:r>
            <a:r>
              <a:rPr lang="en-US" alt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&lt;32&gt;&gt;(1024)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Consolas" panose="020B0609020204030204" pitchFamily="49" charset="0"/>
              </a:rPr>
              <a:t>Method calls using copy-in, copy-out</a:t>
            </a:r>
            <a:endParaRPr lang="en-US" altLang="en-US" sz="23900" dirty="0">
              <a:cs typeface="Consolas" panose="020B0609020204030204" pitchFamily="49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400" dirty="0">
                <a:cs typeface="Consolas" panose="020B0609020204030204" pitchFamily="49" charset="0"/>
              </a:rPr>
              <a:t>Like Java interfaces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484241"/>
            <a:ext cx="136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constructor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122258" y="3684296"/>
            <a:ext cx="1278542" cy="18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3372" y="2588842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Generic type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3503563" y="2988952"/>
            <a:ext cx="24564" cy="1793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1729" y="4933213"/>
            <a:ext cx="1501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instantiation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523187" y="5133268"/>
            <a:ext cx="1278542" cy="18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3ADAF-2839-4F06-BD31-45B9C902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83" y="363905"/>
            <a:ext cx="1769936" cy="15569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26710E-D4EF-4ABB-B481-988E19639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04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62826"/>
            <a:ext cx="7886700" cy="857380"/>
          </a:xfrm>
        </p:spPr>
        <p:txBody>
          <a:bodyPr/>
          <a:lstStyle/>
          <a:p>
            <a:r>
              <a:rPr lang="en-US" dirty="0"/>
              <a:t>Packets = byte streams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243" y="1222506"/>
            <a:ext cx="8622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extern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void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extract&lt;T&gt;(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headerLvalue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extract&lt;T&gt;(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varSizeHdr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varFieldSizeBits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T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lookahead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&lt;T&gt;();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 length();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advance(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&lt;32&gt; bits); 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0715" y="5047577"/>
            <a:ext cx="6206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extern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emit&lt;T&gt;(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hdr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emit&lt;T&gt;(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condition,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T data); 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511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6113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0715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5317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919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14521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19123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3725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28327" y="3896349"/>
            <a:ext cx="404602" cy="56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929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37531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42133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46735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51337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55939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60541" y="3896349"/>
            <a:ext cx="404602" cy="562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403458" y="3184250"/>
            <a:ext cx="663544" cy="712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9F986-F4D9-427C-AA02-2C2F7ADE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4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A995A2D-4E81-44C5-A2FD-CD564C8A94BE}"/>
              </a:ext>
            </a:extLst>
          </p:cNvPr>
          <p:cNvSpPr/>
          <p:nvPr/>
        </p:nvSpPr>
        <p:spPr>
          <a:xfrm>
            <a:off x="3917852" y="139237"/>
            <a:ext cx="984739" cy="817367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2A925-0A4E-4240-8ED6-22B07E40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20"/>
            <a:ext cx="8229600" cy="1143000"/>
          </a:xfrm>
        </p:spPr>
        <p:txBody>
          <a:bodyPr/>
          <a:lstStyle/>
          <a:p>
            <a:r>
              <a:rPr lang="en-US" dirty="0"/>
              <a:t>What I can talk about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1308-4B28-477D-BAD1-6180A803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175"/>
            <a:ext cx="8229600" cy="49278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programming language</a:t>
            </a:r>
          </a:p>
          <a:p>
            <a:pPr lvl="1"/>
            <a:r>
              <a:rPr lang="en-US" dirty="0"/>
              <a:t>Language design</a:t>
            </a:r>
          </a:p>
          <a:p>
            <a:pPr lvl="1"/>
            <a:r>
              <a:rPr lang="en-US" dirty="0"/>
              <a:t>Language/architecture separation</a:t>
            </a:r>
          </a:p>
          <a:p>
            <a:pPr lvl="1"/>
            <a:r>
              <a:rPr lang="en-US" dirty="0"/>
              <a:t>Portability vs. extensibility</a:t>
            </a:r>
          </a:p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reference compiler architecture</a:t>
            </a:r>
          </a:p>
          <a:p>
            <a:pPr lvl="1"/>
            <a:r>
              <a:rPr lang="en-US" dirty="0"/>
              <a:t>How to extend the compiler for a new target</a:t>
            </a:r>
          </a:p>
          <a:p>
            <a:r>
              <a:rPr lang="en-US" dirty="0"/>
              <a:t>Compiling P4-&gt;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Compiling to </a:t>
            </a:r>
            <a:r>
              <a:rPr lang="en-US" dirty="0" err="1"/>
              <a:t>eBPF</a:t>
            </a:r>
            <a:r>
              <a:rPr lang="en-US" dirty="0"/>
              <a:t> (packet filters)</a:t>
            </a:r>
          </a:p>
          <a:p>
            <a:pPr lvl="1"/>
            <a:r>
              <a:rPr lang="en-US" dirty="0"/>
              <a:t>Compiling to XDP (packet switching)</a:t>
            </a:r>
          </a:p>
          <a:p>
            <a:pPr lvl="1"/>
            <a:r>
              <a:rPr lang="en-US" dirty="0"/>
              <a:t>Comparing P4 and </a:t>
            </a:r>
            <a:r>
              <a:rPr lang="en-US" dirty="0" err="1"/>
              <a:t>eBPF</a:t>
            </a:r>
            <a:endParaRPr lang="en-US" dirty="0"/>
          </a:p>
          <a:p>
            <a:r>
              <a:rPr lang="en-US" dirty="0"/>
              <a:t>These are organized as 3 separate PPTX presentations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3906-1650-4C47-9831-1CD1A2BB2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7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877"/>
            <a:ext cx="8229600" cy="822642"/>
          </a:xfrm>
        </p:spPr>
        <p:txBody>
          <a:bodyPr/>
          <a:lstStyle/>
          <a:p>
            <a:r>
              <a:rPr lang="en-US" dirty="0"/>
              <a:t>Parsing = State machines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11461" y="2239903"/>
            <a:ext cx="6429374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start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select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p.ethernet.type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sz="1400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0x0800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parse_ipv4;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reject;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parse_ipv4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accept;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150" y="1232694"/>
            <a:ext cx="7648575" cy="506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5250" y="1232694"/>
            <a:ext cx="2609850" cy="506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 header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01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15100" y="1232694"/>
            <a:ext cx="19526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52775" y="1232694"/>
            <a:ext cx="7524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4327" y="1670491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ethernet</a:t>
            </a:r>
            <a:r>
              <a:rPr lang="en-US" dirty="0"/>
              <a:t> header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5691" y="2922814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51391" y="3948989"/>
            <a:ext cx="1322615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parse_ipv4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04059" y="4834365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36536" y="4834365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</a:t>
            </a:r>
          </a:p>
        </p:txBody>
      </p:sp>
      <p:cxnSp>
        <p:nvCxnSpPr>
          <p:cNvPr id="7" name="Straight Arrow Connector 6"/>
          <p:cNvCxnSpPr>
            <a:stCxn id="18" idx="2"/>
            <a:endCxn id="20" idx="0"/>
          </p:cNvCxnSpPr>
          <p:nvPr/>
        </p:nvCxnSpPr>
        <p:spPr>
          <a:xfrm flipH="1">
            <a:off x="7476330" y="4455175"/>
            <a:ext cx="236369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>
            <a:off x="7712699" y="4455175"/>
            <a:ext cx="831154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8" idx="0"/>
          </p:cNvCxnSpPr>
          <p:nvPr/>
        </p:nvCxnSpPr>
        <p:spPr>
          <a:xfrm flipH="1">
            <a:off x="7712699" y="3429000"/>
            <a:ext cx="282786" cy="5199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19" idx="0"/>
          </p:cNvCxnSpPr>
          <p:nvPr/>
        </p:nvCxnSpPr>
        <p:spPr>
          <a:xfrm rot="16200000" flipH="1">
            <a:off x="7566987" y="3857498"/>
            <a:ext cx="1405365" cy="548368"/>
          </a:xfrm>
          <a:prstGeom prst="curvedConnector3">
            <a:avLst>
              <a:gd name="adj1" fmla="val 2097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F90B3-1FF6-4B14-A587-A449C2727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47A71-3A84-40DE-B013-A3512EA9E7A4}"/>
              </a:ext>
            </a:extLst>
          </p:cNvPr>
          <p:cNvSpPr txBox="1"/>
          <p:nvPr/>
        </p:nvSpPr>
        <p:spPr>
          <a:xfrm>
            <a:off x="1060353" y="6035610"/>
            <a:ext cx="6868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Parser states can contain cycles =&gt; loops bounded by packet size</a:t>
            </a:r>
          </a:p>
        </p:txBody>
      </p: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22E-6D5A-4133-9F7C-6CB31461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815A-CD40-4F6A-A12E-5421C60B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parser</a:t>
            </a:r>
            <a:r>
              <a:rPr lang="en-US" altLang="en-US" sz="2400" dirty="0">
                <a:latin typeface="Consolas" panose="020B0609020204030204" pitchFamily="49" charset="0"/>
              </a:rPr>
              <a:t> p(</a:t>
            </a:r>
            <a:r>
              <a:rPr lang="en-US" altLang="en-US" sz="2400" dirty="0" err="1">
                <a:latin typeface="Consolas" panose="020B0609020204030204" pitchFamily="49" charset="0"/>
              </a:rPr>
              <a:t>packet_in</a:t>
            </a:r>
            <a:r>
              <a:rPr lang="en-US" altLang="en-US" sz="2400" dirty="0">
                <a:latin typeface="Consolas" panose="020B0609020204030204" pitchFamily="49" charset="0"/>
              </a:rPr>
              <a:t> pk, out Headers h) {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</a:t>
            </a:r>
            <a:r>
              <a:rPr lang="en-US" sz="2400" b="1" dirty="0" err="1">
                <a:latin typeface="Consolas" panose="020B0609020204030204" pitchFamily="49" charset="0"/>
              </a:rPr>
              <a:t>value_set</a:t>
            </a:r>
            <a:r>
              <a:rPr lang="en-US" sz="2400" dirty="0">
                <a:latin typeface="Consolas" panose="020B0609020204030204" pitchFamily="49" charset="0"/>
              </a:rPr>
              <a:t>&lt;</a:t>
            </a:r>
            <a:r>
              <a:rPr lang="en-US" altLang="en-US" sz="2400" b="1" dirty="0">
                <a:latin typeface="Consolas" panose="020B0609020204030204" pitchFamily="49" charset="0"/>
              </a:rPr>
              <a:t>bit</a:t>
            </a:r>
            <a:r>
              <a:rPr lang="en-US" altLang="en-US" sz="2400" dirty="0">
                <a:latin typeface="Consolas" panose="020B0609020204030204" pitchFamily="49" charset="0"/>
              </a:rPr>
              <a:t>&lt;32&gt;&gt;(4) vs; 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</a:t>
            </a:r>
            <a:r>
              <a:rPr lang="en-US" altLang="en-US" sz="2400" b="1" dirty="0">
                <a:latin typeface="Consolas" panose="020B0609020204030204" pitchFamily="49" charset="0"/>
              </a:rPr>
              <a:t>state</a:t>
            </a:r>
            <a:r>
              <a:rPr lang="en-US" altLang="en-US" sz="2400" dirty="0">
                <a:latin typeface="Consolas" panose="020B0609020204030204" pitchFamily="49" charset="0"/>
              </a:rPr>
              <a:t> start { 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   </a:t>
            </a:r>
            <a:r>
              <a:rPr lang="en-US" altLang="en-US" sz="2400" dirty="0" err="1">
                <a:latin typeface="Consolas" panose="020B0609020204030204" pitchFamily="49" charset="0"/>
              </a:rPr>
              <a:t>pk.extract</a:t>
            </a:r>
            <a:r>
              <a:rPr lang="en-US" altLang="en-US" sz="2400" dirty="0">
                <a:latin typeface="Consolas" panose="020B0609020204030204" pitchFamily="49" charset="0"/>
              </a:rPr>
              <a:t>(h); 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   </a:t>
            </a:r>
            <a:r>
              <a:rPr lang="en-US" altLang="en-US" sz="2400" b="1" dirty="0">
                <a:latin typeface="Consolas" panose="020B0609020204030204" pitchFamily="49" charset="0"/>
              </a:rPr>
              <a:t>transition</a:t>
            </a:r>
            <a:r>
              <a:rPr lang="en-US" altLang="en-US" sz="2400" dirty="0">
                <a:latin typeface="Consolas" panose="020B0609020204030204" pitchFamily="49" charset="0"/>
              </a:rPr>
              <a:t> select(</a:t>
            </a:r>
            <a:r>
              <a:rPr lang="en-US" altLang="en-US" sz="2400" dirty="0" err="1">
                <a:latin typeface="Consolas" panose="020B0609020204030204" pitchFamily="49" charset="0"/>
              </a:rPr>
              <a:t>h.f</a:t>
            </a:r>
            <a:r>
              <a:rPr lang="en-US" altLang="en-US" sz="2400" dirty="0">
                <a:latin typeface="Consolas" panose="020B0609020204030204" pitchFamily="49" charset="0"/>
              </a:rPr>
              <a:t>) { 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      vs: next; 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latin typeface="Consolas" panose="020B0609020204030204" pitchFamily="49" charset="0"/>
              </a:rPr>
              <a:t>          default: reject; } … } }</a:t>
            </a:r>
            <a:r>
              <a:rPr lang="en-US" altLang="en-US" sz="600" dirty="0">
                <a:latin typeface="Consolas" panose="020B0609020204030204" pitchFamily="49" charset="0"/>
              </a:rPr>
              <a:t> </a:t>
            </a:r>
            <a:endParaRPr lang="en-US" altLang="en-US" sz="4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0D666-6C4F-46D6-A728-F070CE8B0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41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978E57-E23B-4857-B835-5376695A07A6}"/>
              </a:ext>
            </a:extLst>
          </p:cNvPr>
          <p:cNvSpPr txBox="1"/>
          <p:nvPr/>
        </p:nvSpPr>
        <p:spPr>
          <a:xfrm>
            <a:off x="4838975" y="4895538"/>
            <a:ext cx="4305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set of 32-bit values changed </a:t>
            </a:r>
            <a:br>
              <a:rPr lang="en-US" sz="2400" i="1" dirty="0"/>
            </a:br>
            <a:r>
              <a:rPr lang="en-US" sz="2400" i="1" dirty="0"/>
              <a:t>dynamically by the control plane.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A987C3-C4F6-44F4-BB51-6958EDAF0971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225143" y="2344057"/>
            <a:ext cx="1766345" cy="2551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738B0C8-7A98-42FB-900F-95D03AA0A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177" y="4458970"/>
            <a:ext cx="2853203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5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2"/>
            <a:ext cx="8229600" cy="827495"/>
          </a:xfrm>
        </p:spPr>
        <p:txBody>
          <a:bodyPr>
            <a:normAutofit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890" y="3037240"/>
            <a:ext cx="701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(IPv4Address ipv4_dest,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PortId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port)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984052" y="852709"/>
            <a:ext cx="274308" cy="41719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2511" y="2432198"/>
            <a:ext cx="3119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Action data; from control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867" y="1075392"/>
            <a:ext cx="8466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~ Objects with a single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Straight-line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Reside in tables; invoked automatically on table match.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890" y="4248250"/>
            <a:ext cx="7010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Set_nhop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IPv4Address ipv4_dest;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PortId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port;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run()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2016" y="6183061"/>
            <a:ext cx="26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Java/C++ equivalent code.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2571-B611-4A2D-B6A1-CD28F3D2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3265"/>
              </p:ext>
            </p:extLst>
          </p:nvPr>
        </p:nvGraphicFramePr>
        <p:xfrm>
          <a:off x="3089667" y="3743702"/>
          <a:ext cx="4654157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dstAddr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0.0.0.0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(10.4.3.4, 4)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224.0.0.2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192.168.1.100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10.0.1.10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(10.4.2.1,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6)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842006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table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ipv4_match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key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headers.ip.dstAddr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exact;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actions = { drop;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drop;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14033"/>
            <a:ext cx="232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Populated by</a:t>
            </a:r>
            <a:br>
              <a:rPr lang="en-US" sz="2400" dirty="0"/>
            </a:br>
            <a:r>
              <a:rPr lang="en-US" sz="2400" dirty="0"/>
              <a:t>the control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231468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Map&lt;K, Action&gt;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28034-CF37-4C60-9AD0-AD3AB8EBF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49"/>
            <a:ext cx="7886700" cy="585046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= Match-Action Processing</a:t>
            </a:r>
          </a:p>
        </p:txBody>
      </p:sp>
      <p:sp>
        <p:nvSpPr>
          <p:cNvPr id="41" name="Up-Down Arrow 40"/>
          <p:cNvSpPr/>
          <p:nvPr/>
        </p:nvSpPr>
        <p:spPr>
          <a:xfrm>
            <a:off x="3467747" y="1268111"/>
            <a:ext cx="770759" cy="1609155"/>
          </a:xfrm>
          <a:prstGeom prst="up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772385" y="2877267"/>
          <a:ext cx="2441768" cy="2698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27">
                <a:tc>
                  <a:txBody>
                    <a:bodyPr/>
                    <a:lstStyle/>
                    <a:p>
                      <a:r>
                        <a:rPr lang="en-US" sz="2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 code &amp;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43367" y="2136497"/>
            <a:ext cx="693774" cy="8113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367" y="4100126"/>
            <a:ext cx="693774" cy="44681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Bent-Up Arrow 44"/>
          <p:cNvSpPr/>
          <p:nvPr/>
        </p:nvSpPr>
        <p:spPr>
          <a:xfrm flipV="1">
            <a:off x="737140" y="2395177"/>
            <a:ext cx="1399297" cy="2570498"/>
          </a:xfrm>
          <a:prstGeom prst="bentUpArrow">
            <a:avLst>
              <a:gd name="adj1" fmla="val 13440"/>
              <a:gd name="adj2" fmla="val 15662"/>
              <a:gd name="adj3" fmla="val 15984"/>
            </a:avLst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Bent-Up Arrow 45"/>
          <p:cNvSpPr/>
          <p:nvPr/>
        </p:nvSpPr>
        <p:spPr>
          <a:xfrm flipV="1">
            <a:off x="737141" y="4252977"/>
            <a:ext cx="759917" cy="712697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9141" y="5575779"/>
            <a:ext cx="20780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Lookup table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66137" y="4989193"/>
            <a:ext cx="676136" cy="56895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03966" y="4989193"/>
            <a:ext cx="462171" cy="5689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27820" y="5233076"/>
            <a:ext cx="114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headers &amp;</a:t>
            </a:r>
          </a:p>
          <a:p>
            <a:pPr algn="ctr"/>
            <a:r>
              <a:rPr lang="en-US" dirty="0"/>
              <a:t>metadata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2242274" y="5093675"/>
            <a:ext cx="530111" cy="44681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1734801" y="4315820"/>
            <a:ext cx="1326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Lookup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17864" y="1439335"/>
            <a:ext cx="1430091" cy="3748675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1917" y="5478859"/>
            <a:ext cx="18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Lookup key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38822" y="5123365"/>
            <a:ext cx="112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Action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737140" y="1677926"/>
            <a:ext cx="5780724" cy="611429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58737" y="3507651"/>
            <a:ext cx="1122322" cy="14580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action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8456" y="1727047"/>
            <a:ext cx="1220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action</a:t>
            </a:r>
          </a:p>
          <a:p>
            <a:pPr algn="ctr"/>
            <a:r>
              <a:rPr lang="en-US" sz="3200" dirty="0"/>
              <a:t>code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7947955" y="3135949"/>
            <a:ext cx="491255" cy="634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58318" y="2065948"/>
            <a:ext cx="674667" cy="8113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39211" y="3873583"/>
            <a:ext cx="693774" cy="8113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7407663" y="4002771"/>
            <a:ext cx="1402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Execute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3367" y="1536827"/>
            <a:ext cx="693774" cy="370384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439211" y="1536827"/>
            <a:ext cx="693774" cy="370384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62870" y="744892"/>
            <a:ext cx="2162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658737" y="1635975"/>
            <a:ext cx="1122322" cy="161021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29067" y="6347920"/>
            <a:ext cx="2485086" cy="5148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Default action</a:t>
            </a:r>
          </a:p>
        </p:txBody>
      </p:sp>
      <p:sp>
        <p:nvSpPr>
          <p:cNvPr id="68" name="Trapezoid 67"/>
          <p:cNvSpPr/>
          <p:nvPr/>
        </p:nvSpPr>
        <p:spPr>
          <a:xfrm rot="5400000">
            <a:off x="4102727" y="4842824"/>
            <a:ext cx="3616611" cy="423351"/>
          </a:xfrm>
          <a:prstGeom prst="trapezoid">
            <a:avLst>
              <a:gd name="adj" fmla="val 52024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5214153" y="3563088"/>
            <a:ext cx="491255" cy="634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5214153" y="6290712"/>
            <a:ext cx="491255" cy="634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6122709" y="4100126"/>
            <a:ext cx="395155" cy="634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71"/>
          <p:cNvCxnSpPr>
            <a:endCxn id="68" idx="1"/>
          </p:cNvCxnSpPr>
          <p:nvPr/>
        </p:nvCxnSpPr>
        <p:spPr>
          <a:xfrm>
            <a:off x="5214153" y="2947816"/>
            <a:ext cx="696879" cy="40850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335033" y="2440539"/>
            <a:ext cx="575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25767" y="1663448"/>
            <a:ext cx="967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55868" y="5233076"/>
            <a:ext cx="114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headers &amp;</a:t>
            </a:r>
          </a:p>
          <a:p>
            <a:pPr algn="ctr"/>
            <a:r>
              <a:rPr lang="en-US" dirty="0"/>
              <a:t>metadata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BF21A-EC3C-423B-ACE6-9BF8B6656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42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87789"/>
            <a:ext cx="7494640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headers,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input port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output port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IPv4Address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local variable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(…)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table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ipv4_match() { …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…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body of the pipeline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ipv4_match.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44"/>
            <a:ext cx="8229600" cy="759692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Control-Flow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4191" y="915462"/>
            <a:ext cx="1401638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Ipv4_match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4220" y="2615134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dmac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163" y="4194285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smac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31" idx="0"/>
          </p:cNvCxnSpPr>
          <p:nvPr/>
        </p:nvCxnSpPr>
        <p:spPr>
          <a:xfrm rot="16200000" flipH="1">
            <a:off x="6258754" y="3261410"/>
            <a:ext cx="3874146" cy="701634"/>
          </a:xfrm>
          <a:prstGeom prst="bentConnector3">
            <a:avLst>
              <a:gd name="adj1" fmla="val 1041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675154"/>
            <a:ext cx="0" cy="9399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3" idx="0"/>
          </p:cNvCxnSpPr>
          <p:nvPr/>
        </p:nvCxnSpPr>
        <p:spPr>
          <a:xfrm>
            <a:off x="7845010" y="3374826"/>
            <a:ext cx="7943" cy="819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04125" y="5549300"/>
            <a:ext cx="685037" cy="244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11" idx="2"/>
            <a:endCxn id="31" idx="0"/>
          </p:cNvCxnSpPr>
          <p:nvPr/>
        </p:nvCxnSpPr>
        <p:spPr>
          <a:xfrm rot="16200000" flipH="1">
            <a:off x="7108590" y="4111246"/>
            <a:ext cx="2174474" cy="701634"/>
          </a:xfrm>
          <a:prstGeom prst="bentConnector3">
            <a:avLst>
              <a:gd name="adj1" fmla="val 17147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31" idx="0"/>
          </p:cNvCxnSpPr>
          <p:nvPr/>
        </p:nvCxnSpPr>
        <p:spPr>
          <a:xfrm>
            <a:off x="7852953" y="4953977"/>
            <a:ext cx="693691" cy="5953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2AE1-8A49-4639-BD48-5670AB486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6991" y="2978061"/>
            <a:ext cx="76104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Deparser(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    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82351"/>
            <a:ext cx="530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Convert headers back into a byte stream.</a:t>
            </a:r>
          </a:p>
          <a:p>
            <a:r>
              <a:rPr lang="en-US" sz="2400" dirty="0"/>
              <a:t>Only valid headers are emitted.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5EED1-36C7-4F14-A450-1EFB0DAF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847976"/>
            <a:ext cx="8505825" cy="207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&lt;core.p4&gt; // core library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&lt;target.p4&gt; // target description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"library.p4" // library functions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"user.p4" // user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E3591-EDAC-4063-91C1-4D8F7E12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73112"/>
          </a:xfrm>
        </p:spPr>
        <p:txBody>
          <a:bodyPr/>
          <a:lstStyle/>
          <a:p>
            <a:r>
              <a:rPr lang="en-US" dirty="0"/>
              <a:t>Architecture declaration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168" y="1484838"/>
            <a:ext cx="7967663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b="1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b="1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Parser&lt;H&gt;(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Pipeline&lt;H&gt;(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b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input,</a:t>
            </a:r>
            <a:b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output);</a:t>
            </a: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Deparser&lt;H&gt;(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package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Switch&lt;H&gt;(Parser&lt;H&gt; p, Pipeline&lt;H&gt; p, Deparser&lt;H&gt; 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168" y="1000665"/>
            <a:ext cx="474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Provided by the target manufacturer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5137729" y="1997969"/>
            <a:ext cx="274308" cy="1642239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21832" y="3036747"/>
            <a:ext cx="3055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 = user-specified header type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4007412" y="2685763"/>
            <a:ext cx="274308" cy="1845467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5902" y="5794487"/>
            <a:ext cx="4449642" cy="1009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401378" y="5947455"/>
            <a:ext cx="987276" cy="7548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68029" y="5947455"/>
            <a:ext cx="944166" cy="7548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81964" y="5947455"/>
            <a:ext cx="1073389" cy="7548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Deparser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763617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388653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46542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355354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812195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56723" y="6199283"/>
            <a:ext cx="144654" cy="2803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26415" y="56749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FD6ED-5A65-4546-9849-F90E27E22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3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custom “accelerators”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0"/>
            <a:ext cx="86487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&lt;32&gt; random();</a:t>
            </a: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Checksum16 {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clear();              // prepare unit for computation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update&lt;T&gt;(in T data); // add data to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remove&lt;T&gt;(in T data); // remove data from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&lt;16&gt; get();             // get the checksum for data added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995" y="2009775"/>
            <a:ext cx="179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External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995" y="4642366"/>
            <a:ext cx="67107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External object with methods. Methods can be invoked like functions.</a:t>
            </a:r>
          </a:p>
          <a:p>
            <a:r>
              <a:rPr lang="en-US" dirty="0"/>
              <a:t>Some external objects can be accessed from the control-plane.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938E-49B6-4D79-9EF9-BE523F76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D484-0E10-4DEA-BDC7-FA585271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215" cy="1143000"/>
          </a:xfrm>
        </p:spPr>
        <p:txBody>
          <a:bodyPr/>
          <a:lstStyle/>
          <a:p>
            <a:r>
              <a:rPr lang="en-US" dirty="0"/>
              <a:t>What I don’t plan to cover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E97922-2EAE-4E7D-AF5E-FEDA9346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30387"/>
            <a:ext cx="8721970" cy="4525963"/>
          </a:xfrm>
        </p:spPr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14</a:t>
            </a:r>
            <a:r>
              <a:rPr lang="en-US" baseline="30000" dirty="0"/>
              <a:t> </a:t>
            </a:r>
            <a:r>
              <a:rPr lang="en-US" dirty="0"/>
              <a:t>(the old version of P4)</a:t>
            </a:r>
          </a:p>
          <a:p>
            <a:r>
              <a:rPr lang="en-US" dirty="0"/>
              <a:t>Run the P4 tutorials (given at P4 developer days)</a:t>
            </a:r>
          </a:p>
          <a:p>
            <a:r>
              <a:rPr lang="en-US" dirty="0"/>
              <a:t>Demonstrate P4-related tools </a:t>
            </a:r>
            <a:br>
              <a:rPr lang="en-US" dirty="0"/>
            </a:br>
            <a:r>
              <a:rPr lang="en-US" dirty="0"/>
              <a:t>(compilers, simulators, IDEs)</a:t>
            </a:r>
          </a:p>
          <a:p>
            <a:r>
              <a:rPr lang="en-US" dirty="0"/>
              <a:t>The P4 control-plane API (P4Runtime)</a:t>
            </a:r>
          </a:p>
          <a:p>
            <a:r>
              <a:rPr lang="en-US" dirty="0"/>
              <a:t>The P4 Portable Switch Architecture</a:t>
            </a:r>
          </a:p>
          <a:p>
            <a:r>
              <a:rPr lang="en-US" dirty="0"/>
              <a:t>Various applications written in P4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16E9E83-B50A-4989-B4C8-FEF3C0A4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7158" y="224584"/>
            <a:ext cx="1206236" cy="124310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F931C3-B0DF-4E1D-91C6-A4B81B77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07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block is invoked (parser, control) it executes to completion on a separate thread</a:t>
            </a:r>
          </a:p>
          <a:p>
            <a:pPr lvl="1"/>
            <a:r>
              <a:rPr lang="en-US" dirty="0"/>
              <a:t>All local variables are thread-local</a:t>
            </a:r>
          </a:p>
          <a:p>
            <a:pPr lvl="1"/>
            <a:r>
              <a:rPr lang="en-US" dirty="0"/>
              <a:t>Only inter-thread communication possible through extern objects and functions</a:t>
            </a:r>
          </a:p>
          <a:p>
            <a:r>
              <a:rPr lang="en-US" dirty="0"/>
              <a:t>Execution triggered by outside event</a:t>
            </a:r>
            <a:br>
              <a:rPr lang="en-US" dirty="0"/>
            </a:br>
            <a:r>
              <a:rPr lang="en-US" dirty="0"/>
              <a:t>(e.g., packet arrival)</a:t>
            </a:r>
          </a:p>
          <a:p>
            <a:r>
              <a:rPr lang="en-US" dirty="0"/>
              <a:t>Actions execute atomically</a:t>
            </a:r>
          </a:p>
          <a:p>
            <a:pPr lvl="1"/>
            <a:r>
              <a:rPr lang="en-US" dirty="0"/>
              <a:t>@atomic annotation</a:t>
            </a:r>
          </a:p>
        </p:txBody>
      </p:sp>
      <p:pic>
        <p:nvPicPr>
          <p:cNvPr id="6" name="Picture 5" descr="Configurar Internet Nokia 5230 - Descargar Grat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14" y="241073"/>
            <a:ext cx="1589314" cy="1589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7CADA-8855-46DC-A84C-AD4B0B27B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2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LIMITATIONS</a:t>
            </a:r>
          </a:p>
        </p:txBody>
      </p:sp>
      <p:pic>
        <p:nvPicPr>
          <p:cNvPr id="5" name="Picture 4" descr="Free searchable database of accredited policestation representatives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9" b="97149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62" y="1934997"/>
            <a:ext cx="2673201" cy="1709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5B1DA-41AB-4A6B-AB7A-3D342E87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12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P4</a:t>
            </a:r>
            <a:r>
              <a:rPr lang="en-US" baseline="-25000" dirty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810625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core P4 language is very small</a:t>
            </a:r>
          </a:p>
          <a:p>
            <a:pPr lvl="1"/>
            <a:r>
              <a:rPr lang="en-US" dirty="0"/>
              <a:t>Highly portable among many targets</a:t>
            </a:r>
          </a:p>
          <a:p>
            <a:pPr lvl="1"/>
            <a:r>
              <a:rPr lang="en-US" dirty="0"/>
              <a:t>But very limited in expressivity</a:t>
            </a:r>
          </a:p>
          <a:p>
            <a:r>
              <a:rPr lang="en-US" dirty="0"/>
              <a:t>Accelerators can provide additional functionality</a:t>
            </a:r>
          </a:p>
          <a:p>
            <a:pPr lvl="1"/>
            <a:r>
              <a:rPr lang="en-US" dirty="0"/>
              <a:t>May not be portable between different targets</a:t>
            </a:r>
          </a:p>
          <a:p>
            <a:r>
              <a:rPr lang="en-US" dirty="0"/>
              <a:t>Standard architectures to ensure portability</a:t>
            </a:r>
          </a:p>
          <a:p>
            <a:pPr lvl="1"/>
            <a:r>
              <a:rPr lang="en-US" dirty="0"/>
              <a:t>Portable switch architecture (PSA)</a:t>
            </a:r>
          </a:p>
          <a:p>
            <a:pPr lvl="1"/>
            <a:r>
              <a:rPr lang="en-US" dirty="0"/>
              <a:t>Library of standard accelerators (counters, meters,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standard smart NIC architecture exists!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Jen dosiero de la Wikimedia-Komunejo . La priskribo en ties priskrib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6" y="1433042"/>
            <a:ext cx="2264838" cy="15110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7857-C853-4DDF-90C1-4F0346111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6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85825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Floating point</a:t>
            </a:r>
          </a:p>
          <a:p>
            <a:r>
              <a:rPr lang="en-US" dirty="0"/>
              <a:t>Pointers, references</a:t>
            </a:r>
          </a:p>
          <a:p>
            <a:r>
              <a:rPr lang="en-US" dirty="0"/>
              <a:t>Data structures, recursive data types</a:t>
            </a:r>
          </a:p>
          <a:p>
            <a:r>
              <a:rPr lang="en-US" dirty="0"/>
              <a:t>Dynamic memory management</a:t>
            </a:r>
          </a:p>
          <a:p>
            <a:r>
              <a:rPr lang="en-US" dirty="0"/>
              <a:t>Loops, iterators (except the parser state-machine)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Threads</a:t>
            </a:r>
          </a:p>
          <a:p>
            <a:endParaRPr lang="en-US" dirty="0"/>
          </a:p>
          <a:p>
            <a:r>
              <a:rPr lang="en-US" dirty="0"/>
              <a:t>=&gt; Constant work/byte of header</a:t>
            </a:r>
          </a:p>
        </p:txBody>
      </p:sp>
      <p:pic>
        <p:nvPicPr>
          <p:cNvPr id="5" name="Picture 4" descr="2860614683_ef6c60a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92" y="1088945"/>
            <a:ext cx="1667771" cy="2206047"/>
          </a:xfrm>
          <a:prstGeom prst="rect">
            <a:avLst/>
          </a:prstGeom>
        </p:spPr>
      </p:pic>
      <p:pic>
        <p:nvPicPr>
          <p:cNvPr id="9218" name="Picture 2" descr="http://p4lc.wpengine.com/wp-content/uploads/2015/05/p4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876" y="2261722"/>
            <a:ext cx="593118" cy="571501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BC7B-A4BD-4FA8-9722-2546C3658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82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28"/>
            <a:ext cx="8229600" cy="1143000"/>
          </a:xfrm>
        </p:spPr>
        <p:txBody>
          <a:bodyPr/>
          <a:lstStyle/>
          <a:p>
            <a:r>
              <a:rPr lang="en-US" dirty="0"/>
              <a:t>What cannot be done in (pure) 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83677"/>
            <a:ext cx="8229600" cy="4981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Multicast or broadcast</a:t>
            </a:r>
          </a:p>
          <a:p>
            <a:r>
              <a:rPr lang="en-US" dirty="0"/>
              <a:t>Queueing, scheduling, multiplexing</a:t>
            </a:r>
          </a:p>
          <a:p>
            <a:r>
              <a:rPr lang="en-US" dirty="0"/>
              <a:t>Payload processing: e.g., encryption</a:t>
            </a:r>
          </a:p>
          <a:p>
            <a:r>
              <a:rPr lang="en-US" dirty="0"/>
              <a:t>Packet trailers</a:t>
            </a:r>
          </a:p>
          <a:p>
            <a:r>
              <a:rPr lang="en-US" dirty="0"/>
              <a:t>Persistent state across packets</a:t>
            </a:r>
          </a:p>
          <a:p>
            <a:r>
              <a:rPr lang="en-US" dirty="0"/>
              <a:t>Communication to control-plane</a:t>
            </a:r>
          </a:p>
          <a:p>
            <a:r>
              <a:rPr lang="en-US" dirty="0"/>
              <a:t>Inter-packet operations</a:t>
            </a:r>
            <a:br>
              <a:rPr lang="en-US" dirty="0"/>
            </a:br>
            <a:r>
              <a:rPr lang="en-US" dirty="0"/>
              <a:t>(fragmentation and reassembly)</a:t>
            </a:r>
          </a:p>
          <a:p>
            <a:r>
              <a:rPr lang="en-US" dirty="0"/>
              <a:t>Packet generation</a:t>
            </a:r>
          </a:p>
          <a:p>
            <a:r>
              <a:rPr lang="en-US" dirty="0"/>
              <a:t>Timers</a:t>
            </a:r>
          </a:p>
        </p:txBody>
      </p:sp>
      <p:pic>
        <p:nvPicPr>
          <p:cNvPr id="5" name="Picture 4" descr="Roadsign &lt;strong&gt;no entry&lt;/strong&gt; by Anonymous - &quot;&lt;strong&gt;No entry&lt;/strong&gt;&quot; roadsign by John Clif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0" y="2694096"/>
            <a:ext cx="2035559" cy="20355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CD1B-C22B-496E-BBFA-50AA41A5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6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are these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31054"/>
            <a:ext cx="9144000" cy="475072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Multicast, broadcast, queueing, scheduling, multiplexing</a:t>
            </a:r>
          </a:p>
          <a:p>
            <a:pPr lvl="1"/>
            <a:r>
              <a:rPr lang="en-US" sz="2400" dirty="0"/>
              <a:t>By target device, controlled by P4 metadata</a:t>
            </a:r>
          </a:p>
          <a:p>
            <a:r>
              <a:rPr lang="en-US" sz="2800" dirty="0"/>
              <a:t>Persistent state across packets (e.g. per-flow state)</a:t>
            </a:r>
          </a:p>
          <a:p>
            <a:pPr lvl="1"/>
            <a:r>
              <a:rPr lang="en-US" sz="2400" dirty="0"/>
              <a:t>External objects: registers, counters, meters</a:t>
            </a:r>
          </a:p>
          <a:p>
            <a:r>
              <a:rPr lang="en-US" sz="2800" dirty="0"/>
              <a:t>Communication to control-plane</a:t>
            </a:r>
          </a:p>
          <a:p>
            <a:pPr lvl="1"/>
            <a:r>
              <a:rPr lang="en-US" sz="2400" dirty="0"/>
              <a:t>External objects: learning providers</a:t>
            </a:r>
          </a:p>
          <a:p>
            <a:r>
              <a:rPr lang="en-US" sz="2800" dirty="0"/>
              <a:t>Packet generation</a:t>
            </a:r>
          </a:p>
          <a:p>
            <a:pPr lvl="1"/>
            <a:r>
              <a:rPr lang="en-US" sz="2400" dirty="0"/>
              <a:t>Control-plane, or external objects</a:t>
            </a:r>
          </a:p>
          <a:p>
            <a:r>
              <a:rPr lang="en-US" sz="2800" dirty="0"/>
              <a:t>TCP-style reassembly, trailers:</a:t>
            </a:r>
          </a:p>
          <a:p>
            <a:pPr lvl="1"/>
            <a:r>
              <a:rPr lang="en-US" sz="2400" dirty="0"/>
              <a:t>Not currently done</a:t>
            </a:r>
          </a:p>
        </p:txBody>
      </p:sp>
      <p:pic>
        <p:nvPicPr>
          <p:cNvPr id="6" name="Picture 5" descr="sólo por como te veo esta noche... nada es imposibl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69" y="0"/>
            <a:ext cx="2749331" cy="183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E8A3E-138F-4D88-A68C-830785EC8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2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9" y="1600200"/>
            <a:ext cx="8828689" cy="49582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It is a standardized language:</a:t>
            </a:r>
            <a:br>
              <a:rPr lang="en-US" b="1" dirty="0"/>
            </a:br>
            <a:r>
              <a:rPr lang="en-US" dirty="0"/>
              <a:t>you can specify the data-plane precisely</a:t>
            </a:r>
          </a:p>
          <a:p>
            <a:r>
              <a:rPr lang="en-US" b="1" dirty="0"/>
              <a:t>Expressive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express many packet-forwarding policies</a:t>
            </a:r>
          </a:p>
          <a:p>
            <a:r>
              <a:rPr lang="en-US" b="1" dirty="0"/>
              <a:t>High-level, type-safe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compiler-managed abstract resources</a:t>
            </a:r>
          </a:p>
          <a:p>
            <a:r>
              <a:rPr lang="en-US" b="1" dirty="0"/>
              <a:t>Software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treat network devices like software</a:t>
            </a:r>
          </a:p>
          <a:p>
            <a:r>
              <a:rPr lang="en-US" b="1" dirty="0"/>
              <a:t>Killer app:</a:t>
            </a:r>
            <a:br>
              <a:rPr lang="en-US" dirty="0"/>
            </a:br>
            <a:r>
              <a:rPr lang="en-US" dirty="0"/>
              <a:t>network monitoring</a:t>
            </a:r>
          </a:p>
          <a:p>
            <a:endParaRPr lang="en-US" dirty="0"/>
          </a:p>
        </p:txBody>
      </p:sp>
      <p:pic>
        <p:nvPicPr>
          <p:cNvPr id="6" name="Picture 5" descr="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062" y="402021"/>
            <a:ext cx="1411014" cy="11981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A5C18-DD4A-427D-8E4C-5C67332A6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22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111" y="234853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111" y="410866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7169159" y="357873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11100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11100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11100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1100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181217" y="407863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81217" y="442366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181217" y="476869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81217" y="511373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601047" y="3698631"/>
            <a:ext cx="54060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1108" y="224353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16021" y="2039009"/>
            <a:ext cx="390010" cy="25989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</a:t>
            </a: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 flipH="1" flipV="1">
            <a:off x="3190390" y="3890068"/>
            <a:ext cx="5080829" cy="285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734" y="3441451"/>
            <a:ext cx="298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The P4 Programming-</a:t>
            </a:r>
            <a:br>
              <a:rPr lang="en-US" sz="2400" i="1" dirty="0"/>
            </a:br>
            <a:r>
              <a:rPr lang="en-US" sz="2400" i="1" dirty="0"/>
              <a:t>Language Interface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274" y="170120"/>
            <a:ext cx="889011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CFBBF-6621-45E4-A00F-7ECE24737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5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2FFA-045E-494B-BE54-7700A029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013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3CBE-0427-40F6-9416-D06908AC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9528"/>
            <a:ext cx="8229600" cy="5681947"/>
          </a:xfrm>
        </p:spPr>
        <p:txBody>
          <a:bodyPr>
            <a:normAutofit/>
          </a:bodyPr>
          <a:lstStyle/>
          <a:p>
            <a:r>
              <a:rPr lang="en-US" sz="1800" b="1" dirty="0">
                <a:hlinkClick r:id="rId2" tooltip="P4 Programming Protocol"/>
              </a:rPr>
              <a:t>P4: Programming Protocol-Independent Packet Processors</a:t>
            </a:r>
            <a:br>
              <a:rPr lang="en-US" sz="1800" b="1" dirty="0"/>
            </a:br>
            <a:r>
              <a:rPr lang="en-US" sz="1800" dirty="0"/>
              <a:t>Pat </a:t>
            </a:r>
            <a:r>
              <a:rPr lang="en-US" sz="1800" dirty="0" err="1"/>
              <a:t>Bosshart</a:t>
            </a:r>
            <a:r>
              <a:rPr lang="en-US" sz="1800" dirty="0"/>
              <a:t>, Dan Daly, Glen Gibb, Martin Izzard, Nick McKeown, Jennifer Rexford, Cole Schlesinger, Dan Talayco, Amin Vahdat, George Varghese, David Walker </a:t>
            </a:r>
            <a:r>
              <a:rPr lang="en-US" sz="1800" i="1" dirty="0"/>
              <a:t>ACM SIGCOMM Computer Communications Review (CCR). Volume 44, Issue #3 (July 2014)</a:t>
            </a:r>
          </a:p>
          <a:p>
            <a:r>
              <a:rPr lang="en-US" sz="1800" b="1" dirty="0">
                <a:hlinkClick r:id="rId3"/>
              </a:rPr>
              <a:t>The P4-16 Programming Language</a:t>
            </a:r>
            <a:br>
              <a:rPr lang="en-US" sz="1800" dirty="0"/>
            </a:br>
            <a:r>
              <a:rPr lang="en-US" sz="1800" i="1" dirty="0"/>
              <a:t>Mihai Budiu and Chris Dodd</a:t>
            </a:r>
            <a:br>
              <a:rPr lang="en-US" sz="1800" dirty="0"/>
            </a:br>
            <a:r>
              <a:rPr lang="en-US" sz="1800" dirty="0"/>
              <a:t>ACM SIGOPS Operating Systems Review, Vol. 51, no 1, August, 2017, pages 5-14</a:t>
            </a:r>
          </a:p>
          <a:p>
            <a:r>
              <a:rPr lang="en-US" sz="1800" dirty="0"/>
              <a:t>P4-16 open-source compiler source tree: </a:t>
            </a:r>
            <a:r>
              <a:rPr lang="en-US" sz="1800" dirty="0">
                <a:hlinkClick r:id="rId4"/>
              </a:rPr>
              <a:t>https://github.com/p4lang/p4c</a:t>
            </a:r>
            <a:endParaRPr lang="en-US" sz="1800" dirty="0"/>
          </a:p>
          <a:p>
            <a:r>
              <a:rPr lang="en-US" sz="1800" dirty="0"/>
              <a:t>P4-16 language v1.1.0 specification: </a:t>
            </a:r>
            <a:r>
              <a:rPr lang="en-US" sz="1800" dirty="0">
                <a:hlinkClick r:id="rId5"/>
              </a:rPr>
              <a:t>https://p4.org/p4-spec/docs/P4-16-v1.1.0-draft.pdf</a:t>
            </a:r>
            <a:endParaRPr lang="en-US" sz="1800" dirty="0"/>
          </a:p>
          <a:p>
            <a:r>
              <a:rPr lang="en-US" sz="1800" dirty="0"/>
              <a:t>Compiler </a:t>
            </a:r>
            <a:r>
              <a:rPr lang="en-US" sz="1800"/>
              <a:t>design full </a:t>
            </a:r>
            <a:r>
              <a:rPr lang="en-US" sz="1800" dirty="0"/>
              <a:t>presentation: </a:t>
            </a:r>
            <a:r>
              <a:rPr lang="en-US" sz="1800" dirty="0">
                <a:hlinkClick r:id="rId6"/>
              </a:rPr>
              <a:t>https://github.com/p4lang/p4c/blob/master/docs/compiler-design.pptx</a:t>
            </a:r>
            <a:endParaRPr lang="en-US" sz="1800" dirty="0"/>
          </a:p>
          <a:p>
            <a:r>
              <a:rPr lang="en-US" sz="1800" dirty="0"/>
              <a:t>P4Runtime draft spec: </a:t>
            </a:r>
            <a:r>
              <a:rPr lang="en-US" sz="1800" dirty="0">
                <a:hlinkClick r:id="rId7"/>
              </a:rPr>
              <a:t>https://p4lang.github.io/p4-spec/docs/P4Runtime-v1.0.0.pdf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C46E4-3FC9-4515-82E9-1C3D73CA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99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list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762"/>
            <a:ext cx="9144000" cy="7243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51708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68AFD-8C93-4B0E-A313-7AEB474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5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532055" cy="4525963"/>
          </a:xfrm>
        </p:spPr>
        <p:txBody>
          <a:bodyPr/>
          <a:lstStyle/>
          <a:p>
            <a:r>
              <a:rPr lang="en-US" dirty="0"/>
              <a:t>P4 &amp; Programmable networks</a:t>
            </a:r>
          </a:p>
          <a:p>
            <a:pPr lvl="1"/>
            <a:r>
              <a:rPr lang="en-US" dirty="0"/>
              <a:t>Why should you care?</a:t>
            </a:r>
          </a:p>
          <a:p>
            <a:r>
              <a:rPr lang="en-US" dirty="0"/>
              <a:t>An introduction to P4</a:t>
            </a:r>
            <a:r>
              <a:rPr lang="en-US" baseline="-25000" dirty="0"/>
              <a:t>16</a:t>
            </a:r>
          </a:p>
          <a:p>
            <a:pPr lvl="1"/>
            <a:r>
              <a:rPr lang="en-US" dirty="0"/>
              <a:t>P4 limitations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407" y="384473"/>
            <a:ext cx="605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Presentation outline</a:t>
            </a:r>
          </a:p>
        </p:txBody>
      </p:sp>
      <p:pic>
        <p:nvPicPr>
          <p:cNvPr id="7" name="Picture 6" descr="Website-Marketing-For-Small-industry--3-ways-To-Connect-The-Dots-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6" y="2173287"/>
            <a:ext cx="4145507" cy="31091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721D5-8FBF-4EE8-811C-5F629D88B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08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96" y="134284"/>
            <a:ext cx="7886700" cy="1325563"/>
          </a:xfrm>
        </p:spPr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53" y="1350498"/>
            <a:ext cx="8650386" cy="52445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Strictly more expressive than P4</a:t>
            </a:r>
            <a:r>
              <a:rPr lang="en-US" baseline="-25000" dirty="0"/>
              <a:t>14</a:t>
            </a:r>
          </a:p>
          <a:p>
            <a:r>
              <a:rPr lang="en-US" dirty="0"/>
              <a:t>Minimally change and simplify P4</a:t>
            </a:r>
            <a:r>
              <a:rPr lang="en-US" baseline="-25000" dirty="0"/>
              <a:t>14</a:t>
            </a:r>
          </a:p>
          <a:p>
            <a:pPr lvl="1"/>
            <a:r>
              <a:rPr lang="en-US" dirty="0"/>
              <a:t>Same building-blocks: headers, parsers, match-action, control</a:t>
            </a:r>
          </a:p>
          <a:p>
            <a:r>
              <a:rPr lang="en-US" dirty="0"/>
              <a:t>Well-defined semantics for all constructs</a:t>
            </a:r>
          </a:p>
          <a:p>
            <a:r>
              <a:rPr lang="en-US" dirty="0"/>
              <a:t>Move target-specific constructs </a:t>
            </a:r>
            <a:br>
              <a:rPr lang="en-US" dirty="0"/>
            </a:br>
            <a:r>
              <a:rPr lang="en-US" dirty="0"/>
              <a:t>from language into libraries</a:t>
            </a:r>
          </a:p>
          <a:p>
            <a:r>
              <a:rPr lang="en-US" dirty="0"/>
              <a:t>Support a variety of targets (ASICs, NICs, FPGAs, etc.)</a:t>
            </a:r>
          </a:p>
          <a:p>
            <a:r>
              <a:rPr lang="en-US" dirty="0"/>
              <a:t>Based on well-understood techniques </a:t>
            </a:r>
            <a:br>
              <a:rPr lang="en-US" dirty="0"/>
            </a:br>
            <a:r>
              <a:rPr lang="en-US" dirty="0"/>
              <a:t>(no need to invent new language constructs)</a:t>
            </a:r>
          </a:p>
          <a:p>
            <a:r>
              <a:rPr lang="en-US" dirty="0"/>
              <a:t>Strong type system </a:t>
            </a:r>
          </a:p>
          <a:p>
            <a:r>
              <a:rPr lang="en-US" dirty="0"/>
              <a:t>Support for good software engineering practices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7" y="0"/>
            <a:ext cx="3109993" cy="20603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FC2F-D451-4086-84D4-910FAE37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0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14</a:t>
            </a:r>
            <a:r>
              <a:rPr lang="en-US" dirty="0"/>
              <a:t> </a:t>
            </a:r>
            <a:r>
              <a:rPr lang="en-US" dirty="0" err="1"/>
              <a:t>dataplane</a:t>
            </a:r>
            <a:r>
              <a:rPr lang="en-US" dirty="0"/>
              <a:t>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0" y="2589451"/>
            <a:ext cx="7828040" cy="282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0046" y="1943120"/>
            <a:ext cx="450726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Control-plane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D8DB6-F929-4536-B46B-E4244BEFE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62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417343" y="4144464"/>
            <a:ext cx="1592826" cy="1236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4370" y="4217921"/>
            <a:ext cx="1592826" cy="1236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754" y="3435158"/>
            <a:ext cx="1592826" cy="123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v1.0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4205" y="2584822"/>
            <a:ext cx="1592826" cy="663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  <a:r>
              <a:rPr lang="en-US" baseline="-25000" dirty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4205" y="3487137"/>
            <a:ext cx="1592826" cy="572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core.p4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205" y="4285494"/>
            <a:ext cx="1592826" cy="1236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1732" y="4393342"/>
            <a:ext cx="1368835" cy="414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library.p4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6202" y="4965765"/>
            <a:ext cx="1368835" cy="414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arch.p4</a:t>
            </a:r>
          </a:p>
        </p:txBody>
      </p:sp>
      <p:sp>
        <p:nvSpPr>
          <p:cNvPr id="10" name="Left Brace 9"/>
          <p:cNvSpPr/>
          <p:nvPr/>
        </p:nvSpPr>
        <p:spPr>
          <a:xfrm>
            <a:off x="3585903" y="2584823"/>
            <a:ext cx="331838" cy="2936771"/>
          </a:xfrm>
          <a:prstGeom prst="leftBrace">
            <a:avLst>
              <a:gd name="adj1" fmla="val 408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ight Arrow 10"/>
          <p:cNvSpPr/>
          <p:nvPr/>
        </p:nvSpPr>
        <p:spPr>
          <a:xfrm>
            <a:off x="3048046" y="3884401"/>
            <a:ext cx="431390" cy="337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/>
          <p:cNvSpPr txBox="1"/>
          <p:nvPr/>
        </p:nvSpPr>
        <p:spPr>
          <a:xfrm>
            <a:off x="6183762" y="2838771"/>
            <a:ext cx="1841895" cy="81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75" dirty="0"/>
              <a:t>small,</a:t>
            </a:r>
          </a:p>
          <a:p>
            <a:r>
              <a:rPr lang="en-US" sz="1575" dirty="0"/>
              <a:t>Standardized,</a:t>
            </a:r>
          </a:p>
          <a:p>
            <a:r>
              <a:rPr lang="en-US" sz="1575" dirty="0"/>
              <a:t>rarely 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5034" y="4333073"/>
            <a:ext cx="2400326" cy="81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75" dirty="0"/>
              <a:t>Can be large,</a:t>
            </a:r>
          </a:p>
          <a:p>
            <a:r>
              <a:rPr lang="en-US" sz="1575" dirty="0"/>
              <a:t>manufacturer controlled,</a:t>
            </a:r>
          </a:p>
          <a:p>
            <a:r>
              <a:rPr lang="en-US" sz="1575" dirty="0"/>
              <a:t>frequent changes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14</a:t>
            </a:r>
            <a:r>
              <a:rPr lang="en-US" dirty="0"/>
              <a:t> to P4</a:t>
            </a:r>
            <a:r>
              <a:rPr lang="en-US" baseline="-25000" dirty="0"/>
              <a:t>16</a:t>
            </a:r>
            <a:r>
              <a:rPr lang="en-US" dirty="0"/>
              <a:t> evolution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9382D8-A986-430B-92FC-D09F813D7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101</a:t>
            </a:r>
          </a:p>
        </p:txBody>
      </p:sp>
      <p:pic>
        <p:nvPicPr>
          <p:cNvPr id="7" name="Picture 6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3475037"/>
            <a:ext cx="1848852" cy="1737921"/>
          </a:xfrm>
          <a:prstGeom prst="rect">
            <a:avLst/>
          </a:prstGeom>
        </p:spPr>
      </p:pic>
      <p:pic>
        <p:nvPicPr>
          <p:cNvPr id="8" name="Picture 7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8" y="3459736"/>
            <a:ext cx="1848852" cy="1737921"/>
          </a:xfrm>
          <a:prstGeom prst="rect">
            <a:avLst/>
          </a:prstGeom>
        </p:spPr>
      </p:pic>
      <p:pic>
        <p:nvPicPr>
          <p:cNvPr id="9" name="Picture 8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8" y="3878961"/>
            <a:ext cx="1091184" cy="801338"/>
          </a:xfrm>
          <a:prstGeom prst="rect">
            <a:avLst/>
          </a:prstGeom>
        </p:spPr>
      </p:pic>
      <p:pic>
        <p:nvPicPr>
          <p:cNvPr id="10" name="Picture 9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8" y="2159889"/>
            <a:ext cx="1091184" cy="801338"/>
          </a:xfrm>
          <a:prstGeom prst="rect">
            <a:avLst/>
          </a:prstGeom>
        </p:spPr>
      </p:pic>
      <p:pic>
        <p:nvPicPr>
          <p:cNvPr id="11" name="Picture 10" descr="Image vectorielle gratuite: Routeur, Logo, Symboles - Image gratu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78961"/>
            <a:ext cx="1091184" cy="801338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1527048" y="4215384"/>
            <a:ext cx="1478280" cy="64246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1" idx="1"/>
          </p:cNvCxnSpPr>
          <p:nvPr/>
        </p:nvCxnSpPr>
        <p:spPr>
          <a:xfrm>
            <a:off x="4096512" y="4279630"/>
            <a:ext cx="1237488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0"/>
          </p:cNvCxnSpPr>
          <p:nvPr/>
        </p:nvCxnSpPr>
        <p:spPr>
          <a:xfrm flipH="1">
            <a:off x="3550920" y="2898834"/>
            <a:ext cx="704730" cy="980127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>
            <a:off x="4889634" y="2898834"/>
            <a:ext cx="989958" cy="980127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7646" y="4215384"/>
            <a:ext cx="1154442" cy="3348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2728" y="4769596"/>
            <a:ext cx="107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switches/</a:t>
            </a:r>
            <a:br>
              <a:rPr lang="en-US" dirty="0"/>
            </a:br>
            <a:r>
              <a:rPr lang="en-US" dirty="0"/>
              <a:t>routers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76377" y="3878961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7927" y="3871007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18053" y="3845290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15297" y="2450592"/>
            <a:ext cx="1530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Data packets</a:t>
            </a:r>
          </a:p>
        </p:txBody>
      </p:sp>
      <p:cxnSp>
        <p:nvCxnSpPr>
          <p:cNvPr id="36" name="Straight Arrow Connector 35"/>
          <p:cNvCxnSpPr>
            <a:stCxn id="34" idx="2"/>
            <a:endCxn id="33" idx="0"/>
          </p:cNvCxnSpPr>
          <p:nvPr/>
        </p:nvCxnSpPr>
        <p:spPr>
          <a:xfrm flipH="1">
            <a:off x="6955035" y="2850702"/>
            <a:ext cx="425568" cy="99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  <a:endCxn id="32" idx="0"/>
          </p:cNvCxnSpPr>
          <p:nvPr/>
        </p:nvCxnSpPr>
        <p:spPr>
          <a:xfrm flipH="1">
            <a:off x="4704909" y="2850702"/>
            <a:ext cx="2675694" cy="1020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2506338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115442" y="3878961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011167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592580" y="3888152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387589" y="3819810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7242048" y="3836788"/>
            <a:ext cx="320040" cy="29522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7BE42-F348-47E6-9041-F99FCB9F4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7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Control and Data Planes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831" y="2158537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8831" y="3918668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78820" y="391866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78820" y="426370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78820" y="4608732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78820" y="49537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48937" y="388863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48937" y="423367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548937" y="4578702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48937" y="492373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68828" y="2053539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7442" y="5816148"/>
            <a:ext cx="33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Interfaces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5581457" y="3415769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0"/>
            <a:endCxn id="10" idx="2"/>
          </p:cNvCxnSpPr>
          <p:nvPr/>
        </p:nvCxnSpPr>
        <p:spPr>
          <a:xfrm flipH="1" flipV="1">
            <a:off x="2516315" y="5298796"/>
            <a:ext cx="2441876" cy="517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0"/>
            <a:endCxn id="14" idx="2"/>
          </p:cNvCxnSpPr>
          <p:nvPr/>
        </p:nvCxnSpPr>
        <p:spPr>
          <a:xfrm flipV="1">
            <a:off x="4958191" y="5268766"/>
            <a:ext cx="1828241" cy="5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01256" y="1616524"/>
            <a:ext cx="259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Switch architecture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1280" y="3954976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93846" y="4632348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9768" y="3950363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62657" y="4262902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62657" y="4981761"/>
            <a:ext cx="473964" cy="27241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601895">
            <a:off x="4022697" y="4326061"/>
            <a:ext cx="1162372" cy="3513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231743">
            <a:off x="4027010" y="4297916"/>
            <a:ext cx="1162372" cy="3513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5421" y="3581031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packets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32D662-251A-4891-A291-2DB339E4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1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switch architecture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2175821" y="3728661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20026" y="2633592"/>
            <a:ext cx="296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Table management</a:t>
            </a:r>
          </a:p>
        </p:txBody>
      </p:sp>
      <p:cxnSp>
        <p:nvCxnSpPr>
          <p:cNvPr id="40" name="Straight Arrow Connector 39"/>
          <p:cNvCxnSpPr>
            <a:stCxn id="39" idx="1"/>
            <a:endCxn id="36" idx="3"/>
          </p:cNvCxnSpPr>
          <p:nvPr/>
        </p:nvCxnSpPr>
        <p:spPr>
          <a:xfrm flipH="1">
            <a:off x="2904882" y="2895202"/>
            <a:ext cx="2815144" cy="1096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Up-Down Arrow 41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76375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25053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24264" y="5759393"/>
            <a:ext cx="371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Look-up tables (policies)</a:t>
            </a:r>
          </a:p>
        </p:txBody>
      </p:sp>
      <p:cxnSp>
        <p:nvCxnSpPr>
          <p:cNvPr id="69" name="Straight Arrow Connector 68"/>
          <p:cNvCxnSpPr>
            <a:stCxn id="66" idx="1"/>
            <a:endCxn id="56" idx="3"/>
          </p:cNvCxnSpPr>
          <p:nvPr/>
        </p:nvCxnSpPr>
        <p:spPr>
          <a:xfrm flipH="1" flipV="1">
            <a:off x="3253728" y="4526255"/>
            <a:ext cx="2170536" cy="1494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0" y="4350298"/>
            <a:ext cx="934791" cy="70109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078366" y="4453696"/>
            <a:ext cx="18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Switch ASIC</a:t>
            </a:r>
          </a:p>
        </p:txBody>
      </p:sp>
      <p:cxnSp>
        <p:nvCxnSpPr>
          <p:cNvPr id="79" name="Straight Arrow Connector 78"/>
          <p:cNvCxnSpPr>
            <a:stCxn id="78" idx="1"/>
            <a:endCxn id="76" idx="3"/>
          </p:cNvCxnSpPr>
          <p:nvPr/>
        </p:nvCxnSpPr>
        <p:spPr>
          <a:xfrm flipH="1" flipV="1">
            <a:off x="4842621" y="4700845"/>
            <a:ext cx="1235745" cy="14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3" y="2339639"/>
            <a:ext cx="934791" cy="70109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94902" y="2032850"/>
            <a:ext cx="287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Control-plane CPU</a:t>
            </a:r>
          </a:p>
        </p:txBody>
      </p:sp>
      <p:cxnSp>
        <p:nvCxnSpPr>
          <p:cNvPr id="46" name="Straight Arrow Connector 45"/>
          <p:cNvCxnSpPr>
            <a:stCxn id="45" idx="1"/>
            <a:endCxn id="38" idx="3"/>
          </p:cNvCxnSpPr>
          <p:nvPr/>
        </p:nvCxnSpPr>
        <p:spPr>
          <a:xfrm flipH="1">
            <a:off x="5007374" y="2294460"/>
            <a:ext cx="787528" cy="395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AE495-7CAB-4A80-BED7-E96270D5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5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29617</TotalTime>
  <Words>1930</Words>
  <Application>Microsoft Office PowerPoint</Application>
  <PresentationFormat>On-screen Show (4:3)</PresentationFormat>
  <Paragraphs>605</Paragraphs>
  <Slides>62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Consolas</vt:lpstr>
      <vt:lpstr>Times New Roman</vt:lpstr>
      <vt:lpstr>Office Theme</vt:lpstr>
      <vt:lpstr>P4: specifying data planes http://P4.org </vt:lpstr>
      <vt:lpstr>My Background</vt:lpstr>
      <vt:lpstr>My involvement with P4</vt:lpstr>
      <vt:lpstr>What I can talk about today</vt:lpstr>
      <vt:lpstr>What I don’t plan to cover</vt:lpstr>
      <vt:lpstr>PowerPoint Presentation</vt:lpstr>
      <vt:lpstr>Networking 101</vt:lpstr>
      <vt:lpstr>Switch Control and Data Planes</vt:lpstr>
      <vt:lpstr>Traditional switch architecture</vt:lpstr>
      <vt:lpstr>Software-Defined Networking</vt:lpstr>
      <vt:lpstr>The P4 world</vt:lpstr>
      <vt:lpstr>Not just for switches!</vt:lpstr>
      <vt:lpstr>How is this possible?</vt:lpstr>
      <vt:lpstr>Data-planes</vt:lpstr>
      <vt:lpstr>WHY SHOULD YOU CARE?</vt:lpstr>
      <vt:lpstr> P4.org Consortium</vt:lpstr>
      <vt:lpstr>Isn’t Open-Flow Enough?</vt:lpstr>
      <vt:lpstr>Protocols = programs</vt:lpstr>
      <vt:lpstr>Use only what you need</vt:lpstr>
      <vt:lpstr>Network monitoring</vt:lpstr>
      <vt:lpstr>Optimize your network</vt:lpstr>
      <vt:lpstr>Network = software</vt:lpstr>
      <vt:lpstr>AN INTRODUCTION to P416</vt:lpstr>
      <vt:lpstr>Language evolution</vt:lpstr>
      <vt:lpstr>P4 Community</vt:lpstr>
      <vt:lpstr>P4 working groups</vt:lpstr>
      <vt:lpstr>Available Software Tools</vt:lpstr>
      <vt:lpstr>P4 software workflow</vt:lpstr>
      <vt:lpstr>P416</vt:lpstr>
      <vt:lpstr>P416 Language Overview</vt:lpstr>
      <vt:lpstr>P416 data plane model</vt:lpstr>
      <vt:lpstr>Example packet processing pipeline</vt:lpstr>
      <vt:lpstr>Language elements</vt:lpstr>
      <vt:lpstr>Basic data types</vt:lpstr>
      <vt:lpstr>Structures, headers</vt:lpstr>
      <vt:lpstr>Other derived types</vt:lpstr>
      <vt:lpstr>Expression language</vt:lpstr>
      <vt:lpstr>Extern objects</vt:lpstr>
      <vt:lpstr>Packets = byte streams</vt:lpstr>
      <vt:lpstr>Parsing = State machines</vt:lpstr>
      <vt:lpstr>Value Sets</vt:lpstr>
      <vt:lpstr>Actions</vt:lpstr>
      <vt:lpstr>Tables</vt:lpstr>
      <vt:lpstr>Table = Match-Action Processing</vt:lpstr>
      <vt:lpstr>Control-Flow</vt:lpstr>
      <vt:lpstr>Packet Construction</vt:lpstr>
      <vt:lpstr>P4 Program structure</vt:lpstr>
      <vt:lpstr>Architecture declaration</vt:lpstr>
      <vt:lpstr>Support for custom “accelerators”</vt:lpstr>
      <vt:lpstr>Execution model</vt:lpstr>
      <vt:lpstr>P4 LIMITATIONS</vt:lpstr>
      <vt:lpstr>Limitations of P416</vt:lpstr>
      <vt:lpstr>What is missing</vt:lpstr>
      <vt:lpstr>What cannot be done in (pure) P4</vt:lpstr>
      <vt:lpstr>How are these done?</vt:lpstr>
      <vt:lpstr>Why use P4?</vt:lpstr>
      <vt:lpstr>PowerPoint Presentation</vt:lpstr>
      <vt:lpstr>References</vt:lpstr>
      <vt:lpstr>Backup slides</vt:lpstr>
      <vt:lpstr>P416 goals</vt:lpstr>
      <vt:lpstr>P414 dataplane model</vt:lpstr>
      <vt:lpstr>P414 to P416 evolution</vt:lpstr>
    </vt:vector>
  </TitlesOfParts>
  <Company>Barefoot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Windows User</cp:lastModifiedBy>
  <cp:revision>347</cp:revision>
  <cp:lastPrinted>2014-12-02T19:50:18Z</cp:lastPrinted>
  <dcterms:created xsi:type="dcterms:W3CDTF">2014-11-24T22:30:22Z</dcterms:created>
  <dcterms:modified xsi:type="dcterms:W3CDTF">2018-07-09T22:55:08Z</dcterms:modified>
</cp:coreProperties>
</file>