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7"/>
  </p:notesMasterIdLst>
  <p:sldIdLst>
    <p:sldId id="256" r:id="rId2"/>
    <p:sldId id="2147309193" r:id="rId3"/>
    <p:sldId id="2147309194" r:id="rId4"/>
    <p:sldId id="230717689" r:id="rId5"/>
    <p:sldId id="2147309195" r:id="rId6"/>
    <p:sldId id="302" r:id="rId7"/>
    <p:sldId id="365" r:id="rId8"/>
    <p:sldId id="368" r:id="rId9"/>
    <p:sldId id="257" r:id="rId10"/>
    <p:sldId id="258" r:id="rId11"/>
    <p:sldId id="259" r:id="rId12"/>
    <p:sldId id="260" r:id="rId13"/>
    <p:sldId id="278" r:id="rId14"/>
    <p:sldId id="276" r:id="rId15"/>
    <p:sldId id="262" r:id="rId16"/>
    <p:sldId id="265" r:id="rId17"/>
    <p:sldId id="261" r:id="rId18"/>
    <p:sldId id="263" r:id="rId19"/>
    <p:sldId id="267" r:id="rId20"/>
    <p:sldId id="339" r:id="rId21"/>
    <p:sldId id="338" r:id="rId22"/>
    <p:sldId id="340" r:id="rId23"/>
    <p:sldId id="270" r:id="rId24"/>
    <p:sldId id="274" r:id="rId25"/>
    <p:sldId id="269" r:id="rId26"/>
    <p:sldId id="268" r:id="rId27"/>
    <p:sldId id="273" r:id="rId28"/>
    <p:sldId id="341" r:id="rId29"/>
    <p:sldId id="328" r:id="rId30"/>
    <p:sldId id="277" r:id="rId31"/>
    <p:sldId id="369" r:id="rId32"/>
    <p:sldId id="359" r:id="rId33"/>
    <p:sldId id="381" r:id="rId34"/>
    <p:sldId id="371" r:id="rId35"/>
    <p:sldId id="289" r:id="rId36"/>
    <p:sldId id="372" r:id="rId37"/>
    <p:sldId id="2147309203" r:id="rId38"/>
    <p:sldId id="335" r:id="rId39"/>
    <p:sldId id="313" r:id="rId40"/>
    <p:sldId id="363" r:id="rId41"/>
    <p:sldId id="355" r:id="rId42"/>
    <p:sldId id="357" r:id="rId43"/>
    <p:sldId id="374" r:id="rId44"/>
    <p:sldId id="375" r:id="rId45"/>
    <p:sldId id="370" r:id="rId46"/>
    <p:sldId id="280" r:id="rId47"/>
    <p:sldId id="288" r:id="rId48"/>
    <p:sldId id="281" r:id="rId49"/>
    <p:sldId id="282" r:id="rId50"/>
    <p:sldId id="346" r:id="rId51"/>
    <p:sldId id="376" r:id="rId52"/>
    <p:sldId id="377" r:id="rId53"/>
    <p:sldId id="378" r:id="rId54"/>
    <p:sldId id="379" r:id="rId55"/>
    <p:sldId id="362" r:id="rId56"/>
    <p:sldId id="386" r:id="rId57"/>
    <p:sldId id="353" r:id="rId58"/>
    <p:sldId id="336" r:id="rId59"/>
    <p:sldId id="358" r:id="rId60"/>
    <p:sldId id="366" r:id="rId61"/>
    <p:sldId id="344" r:id="rId62"/>
    <p:sldId id="295" r:id="rId63"/>
    <p:sldId id="319" r:id="rId64"/>
    <p:sldId id="364" r:id="rId65"/>
    <p:sldId id="292" r:id="rId66"/>
    <p:sldId id="293" r:id="rId67"/>
    <p:sldId id="294" r:id="rId68"/>
    <p:sldId id="290" r:id="rId69"/>
    <p:sldId id="348" r:id="rId70"/>
    <p:sldId id="360" r:id="rId71"/>
    <p:sldId id="296" r:id="rId72"/>
    <p:sldId id="350" r:id="rId73"/>
    <p:sldId id="349" r:id="rId74"/>
    <p:sldId id="304" r:id="rId75"/>
    <p:sldId id="303" r:id="rId76"/>
    <p:sldId id="305" r:id="rId77"/>
    <p:sldId id="306" r:id="rId78"/>
    <p:sldId id="352" r:id="rId79"/>
    <p:sldId id="321" r:id="rId80"/>
    <p:sldId id="322" r:id="rId81"/>
    <p:sldId id="323" r:id="rId82"/>
    <p:sldId id="333" r:id="rId83"/>
    <p:sldId id="325" r:id="rId84"/>
    <p:sldId id="326" r:id="rId85"/>
    <p:sldId id="383" r:id="rId86"/>
    <p:sldId id="384" r:id="rId87"/>
    <p:sldId id="324" r:id="rId88"/>
    <p:sldId id="330" r:id="rId89"/>
    <p:sldId id="380" r:id="rId90"/>
    <p:sldId id="317" r:id="rId91"/>
    <p:sldId id="318" r:id="rId92"/>
    <p:sldId id="310" r:id="rId93"/>
    <p:sldId id="334" r:id="rId94"/>
    <p:sldId id="315" r:id="rId95"/>
    <p:sldId id="382" r:id="rId9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0252564-C795-4A73-9DFB-6E2B5EDE183F}">
          <p14:sldIdLst>
            <p14:sldId id="256"/>
            <p14:sldId id="2147309193"/>
            <p14:sldId id="2147309194"/>
            <p14:sldId id="230717689"/>
            <p14:sldId id="2147309195"/>
            <p14:sldId id="302"/>
            <p14:sldId id="365"/>
            <p14:sldId id="368"/>
          </p14:sldIdLst>
        </p14:section>
        <p14:section name="DSP" id="{769EEEE8-7313-4E3E-AC0F-163C5A927B3F}">
          <p14:sldIdLst>
            <p14:sldId id="257"/>
            <p14:sldId id="258"/>
            <p14:sldId id="259"/>
            <p14:sldId id="260"/>
            <p14:sldId id="278"/>
            <p14:sldId id="276"/>
            <p14:sldId id="262"/>
            <p14:sldId id="265"/>
            <p14:sldId id="261"/>
            <p14:sldId id="263"/>
            <p14:sldId id="267"/>
            <p14:sldId id="339"/>
            <p14:sldId id="338"/>
            <p14:sldId id="340"/>
            <p14:sldId id="270"/>
            <p14:sldId id="274"/>
            <p14:sldId id="269"/>
            <p14:sldId id="268"/>
            <p14:sldId id="273"/>
            <p14:sldId id="341"/>
            <p14:sldId id="328"/>
            <p14:sldId id="277"/>
          </p14:sldIdLst>
        </p14:section>
        <p14:section name="Incremental computation" id="{58747F73-CA40-4C5F-8755-F065BDC15337}">
          <p14:sldIdLst>
            <p14:sldId id="369"/>
            <p14:sldId id="359"/>
            <p14:sldId id="381"/>
            <p14:sldId id="371"/>
            <p14:sldId id="289"/>
            <p14:sldId id="372"/>
            <p14:sldId id="2147309203"/>
          </p14:sldIdLst>
        </p14:section>
        <p14:section name="Optimizing circuits" id="{48703A8F-2887-453B-8039-1E34982CEC62}">
          <p14:sldIdLst>
            <p14:sldId id="335"/>
            <p14:sldId id="313"/>
            <p14:sldId id="363"/>
            <p14:sldId id="355"/>
            <p14:sldId id="357"/>
            <p14:sldId id="374"/>
            <p14:sldId id="375"/>
          </p14:sldIdLst>
        </p14:section>
        <p14:section name="Relational algebra" id="{A8293622-2174-4916-A7E5-25134F50EBE0}">
          <p14:sldIdLst>
            <p14:sldId id="370"/>
            <p14:sldId id="280"/>
            <p14:sldId id="288"/>
            <p14:sldId id="281"/>
            <p14:sldId id="282"/>
            <p14:sldId id="346"/>
            <p14:sldId id="376"/>
            <p14:sldId id="377"/>
            <p14:sldId id="378"/>
            <p14:sldId id="379"/>
            <p14:sldId id="362"/>
            <p14:sldId id="386"/>
            <p14:sldId id="353"/>
          </p14:sldIdLst>
        </p14:section>
        <p14:section name="Extra" id="{E5F3158D-7788-4C84-B58B-EAD0188BF70B}">
          <p14:sldIdLst>
            <p14:sldId id="336"/>
            <p14:sldId id="358"/>
            <p14:sldId id="366"/>
            <p14:sldId id="344"/>
            <p14:sldId id="295"/>
            <p14:sldId id="319"/>
            <p14:sldId id="364"/>
            <p14:sldId id="292"/>
            <p14:sldId id="293"/>
            <p14:sldId id="294"/>
            <p14:sldId id="290"/>
            <p14:sldId id="348"/>
            <p14:sldId id="360"/>
            <p14:sldId id="296"/>
            <p14:sldId id="350"/>
            <p14:sldId id="349"/>
            <p14:sldId id="304"/>
            <p14:sldId id="303"/>
            <p14:sldId id="305"/>
            <p14:sldId id="306"/>
          </p14:sldIdLst>
        </p14:section>
        <p14:section name="DDlog" id="{D37E664A-B9C5-4F7C-BF41-A506FA405098}">
          <p14:sldIdLst>
            <p14:sldId id="352"/>
            <p14:sldId id="321"/>
            <p14:sldId id="322"/>
            <p14:sldId id="323"/>
            <p14:sldId id="333"/>
            <p14:sldId id="325"/>
            <p14:sldId id="326"/>
            <p14:sldId id="383"/>
            <p14:sldId id="384"/>
            <p14:sldId id="324"/>
            <p14:sldId id="330"/>
            <p14:sldId id="380"/>
            <p14:sldId id="317"/>
            <p14:sldId id="318"/>
            <p14:sldId id="310"/>
            <p14:sldId id="334"/>
            <p14:sldId id="315"/>
            <p14:sldId id="3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4472C4"/>
    <a:srgbClr val="FFFFCC"/>
    <a:srgbClr val="FF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5B3D33-BA57-429C-8319-13AFA04AF500}" v="50" dt="2022-06-15T08:17:09.8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82" autoAdjust="0"/>
  </p:normalViewPr>
  <p:slideViewPr>
    <p:cSldViewPr snapToGrid="0">
      <p:cViewPr varScale="1">
        <p:scale>
          <a:sx n="54" d="100"/>
          <a:sy n="54" d="100"/>
        </p:scale>
        <p:origin x="53" y="9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07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microsoft.com/office/2016/11/relationships/changesInfo" Target="changesInfos/changesInfo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hai Budiu" userId="3fe408b5c12bb05c" providerId="LiveId" clId="{7D5B3D33-BA57-429C-8319-13AFA04AF500}"/>
    <pc:docChg chg="custSel addSld delSld modSld modSection">
      <pc:chgData name="Mihai Budiu" userId="3fe408b5c12bb05c" providerId="LiveId" clId="{7D5B3D33-BA57-429C-8319-13AFA04AF500}" dt="2022-06-15T08:17:09.822" v="94"/>
      <pc:docMkLst>
        <pc:docMk/>
      </pc:docMkLst>
      <pc:sldChg chg="modSp mod">
        <pc:chgData name="Mihai Budiu" userId="3fe408b5c12bb05c" providerId="LiveId" clId="{7D5B3D33-BA57-429C-8319-13AFA04AF500}" dt="2022-06-15T08:12:13.021" v="42" actId="20577"/>
        <pc:sldMkLst>
          <pc:docMk/>
          <pc:sldMk cId="359428115" sldId="256"/>
        </pc:sldMkLst>
        <pc:spChg chg="mod">
          <ac:chgData name="Mihai Budiu" userId="3fe408b5c12bb05c" providerId="LiveId" clId="{7D5B3D33-BA57-429C-8319-13AFA04AF500}" dt="2022-06-15T08:12:13.021" v="42" actId="20577"/>
          <ac:spMkLst>
            <pc:docMk/>
            <pc:sldMk cId="359428115" sldId="256"/>
            <ac:spMk id="3" creationId="{8E98FC00-57FC-44CF-92E8-56E4B9431A64}"/>
          </ac:spMkLst>
        </pc:spChg>
      </pc:sldChg>
      <pc:sldChg chg="modSp">
        <pc:chgData name="Mihai Budiu" userId="3fe408b5c12bb05c" providerId="LiveId" clId="{7D5B3D33-BA57-429C-8319-13AFA04AF500}" dt="2022-06-15T08:14:34.975" v="93" actId="20577"/>
        <pc:sldMkLst>
          <pc:docMk/>
          <pc:sldMk cId="445934167" sldId="328"/>
        </pc:sldMkLst>
        <pc:spChg chg="mod">
          <ac:chgData name="Mihai Budiu" userId="3fe408b5c12bb05c" providerId="LiveId" clId="{7D5B3D33-BA57-429C-8319-13AFA04AF500}" dt="2022-06-15T08:14:34.975" v="93" actId="20577"/>
          <ac:spMkLst>
            <pc:docMk/>
            <pc:sldMk cId="445934167" sldId="328"/>
            <ac:spMk id="3" creationId="{69038337-F682-4383-B9EE-84C91FDF0E89}"/>
          </ac:spMkLst>
        </pc:spChg>
      </pc:sldChg>
      <pc:sldChg chg="del">
        <pc:chgData name="Mihai Budiu" userId="3fe408b5c12bb05c" providerId="LiveId" clId="{7D5B3D33-BA57-429C-8319-13AFA04AF500}" dt="2022-06-15T08:13:14.777" v="48" actId="47"/>
        <pc:sldMkLst>
          <pc:docMk/>
          <pc:sldMk cId="1735666672" sldId="367"/>
        </pc:sldMkLst>
      </pc:sldChg>
      <pc:sldChg chg="del">
        <pc:chgData name="Mihai Budiu" userId="3fe408b5c12bb05c" providerId="LiveId" clId="{7D5B3D33-BA57-429C-8319-13AFA04AF500}" dt="2022-06-15T08:12:16.693" v="43" actId="47"/>
        <pc:sldMkLst>
          <pc:docMk/>
          <pc:sldMk cId="1320915730" sldId="385"/>
        </pc:sldMkLst>
      </pc:sldChg>
      <pc:sldChg chg="add">
        <pc:chgData name="Mihai Budiu" userId="3fe408b5c12bb05c" providerId="LiveId" clId="{7D5B3D33-BA57-429C-8319-13AFA04AF500}" dt="2022-06-15T08:12:35.241" v="44"/>
        <pc:sldMkLst>
          <pc:docMk/>
          <pc:sldMk cId="1191739877" sldId="230717689"/>
        </pc:sldMkLst>
      </pc:sldChg>
      <pc:sldChg chg="add">
        <pc:chgData name="Mihai Budiu" userId="3fe408b5c12bb05c" providerId="LiveId" clId="{7D5B3D33-BA57-429C-8319-13AFA04AF500}" dt="2022-06-15T08:12:35.241" v="44"/>
        <pc:sldMkLst>
          <pc:docMk/>
          <pc:sldMk cId="3263125070" sldId="2147309193"/>
        </pc:sldMkLst>
      </pc:sldChg>
      <pc:sldChg chg="add">
        <pc:chgData name="Mihai Budiu" userId="3fe408b5c12bb05c" providerId="LiveId" clId="{7D5B3D33-BA57-429C-8319-13AFA04AF500}" dt="2022-06-15T08:12:35.241" v="44"/>
        <pc:sldMkLst>
          <pc:docMk/>
          <pc:sldMk cId="1464335242" sldId="2147309194"/>
        </pc:sldMkLst>
      </pc:sldChg>
      <pc:sldChg chg="add del">
        <pc:chgData name="Mihai Budiu" userId="3fe408b5c12bb05c" providerId="LiveId" clId="{7D5B3D33-BA57-429C-8319-13AFA04AF500}" dt="2022-06-15T08:13:02.804" v="46"/>
        <pc:sldMkLst>
          <pc:docMk/>
          <pc:sldMk cId="893859126" sldId="2147309195"/>
        </pc:sldMkLst>
      </pc:sldChg>
      <pc:sldChg chg="add">
        <pc:chgData name="Mihai Budiu" userId="3fe408b5c12bb05c" providerId="LiveId" clId="{7D5B3D33-BA57-429C-8319-13AFA04AF500}" dt="2022-06-15T08:13:12.261" v="47"/>
        <pc:sldMkLst>
          <pc:docMk/>
          <pc:sldMk cId="4290657599" sldId="2147309195"/>
        </pc:sldMkLst>
      </pc:sldChg>
      <pc:sldChg chg="add">
        <pc:chgData name="Mihai Budiu" userId="3fe408b5c12bb05c" providerId="LiveId" clId="{7D5B3D33-BA57-429C-8319-13AFA04AF500}" dt="2022-06-15T08:17:09.822" v="94"/>
        <pc:sldMkLst>
          <pc:docMk/>
          <pc:sldMk cId="3197224041" sldId="214730920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92081896872441"/>
          <c:y val="0.17687276166380383"/>
          <c:w val="0.82572439805371656"/>
          <c:h val="0.6510677230668008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Avg. Time Taken to Calculate Health (minutes)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11"/>
            <c:spPr>
              <a:solidFill>
                <a:srgbClr val="FFC000"/>
              </a:solidFill>
              <a:ln w="9525">
                <a:solidFill>
                  <a:schemeClr val="accent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</c:marker>
          <c:dPt>
            <c:idx val="1"/>
            <c:marker>
              <c:symbol val="circle"/>
              <c:size val="11"/>
              <c:spPr>
                <a:solidFill>
                  <a:srgbClr val="FFC000"/>
                </a:solidFill>
                <a:ln w="9525">
                  <a:solidFill>
                    <a:schemeClr val="accent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spPr>
              <a:ln w="76200" cap="rnd">
                <a:solidFill>
                  <a:srgbClr val="FF0000"/>
                </a:solidFill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1BC-42D8-9F63-57B958AA3C84}"/>
              </c:ext>
            </c:extLst>
          </c:dPt>
          <c:dPt>
            <c:idx val="2"/>
            <c:marker>
              <c:symbol val="circle"/>
              <c:size val="11"/>
              <c:spPr>
                <a:solidFill>
                  <a:srgbClr val="FFC000"/>
                </a:solidFill>
                <a:ln w="9525">
                  <a:solidFill>
                    <a:schemeClr val="accent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spPr>
              <a:ln w="76200" cap="rnd">
                <a:solidFill>
                  <a:srgbClr val="FF0000"/>
                </a:solidFill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A1BC-42D8-9F63-57B958AA3C84}"/>
              </c:ext>
            </c:extLst>
          </c:dPt>
          <c:dPt>
            <c:idx val="3"/>
            <c:marker>
              <c:symbol val="circle"/>
              <c:size val="11"/>
              <c:spPr>
                <a:solidFill>
                  <a:srgbClr val="FFC000"/>
                </a:solidFill>
                <a:ln w="9525">
                  <a:solidFill>
                    <a:schemeClr val="accent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spPr>
              <a:ln w="76200" cap="rnd">
                <a:solidFill>
                  <a:srgbClr val="FF0000"/>
                </a:solidFill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1BC-42D8-9F63-57B958AA3C84}"/>
              </c:ext>
            </c:extLst>
          </c:dPt>
          <c:dPt>
            <c:idx val="8"/>
            <c:marker>
              <c:symbol val="circle"/>
              <c:size val="11"/>
              <c:spPr>
                <a:solidFill>
                  <a:srgbClr val="FFC000"/>
                </a:solidFill>
                <a:ln w="9525">
                  <a:solidFill>
                    <a:schemeClr val="accent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spPr>
              <a:ln w="76200" cap="rnd">
                <a:solidFill>
                  <a:srgbClr val="0070C0"/>
                </a:solidFill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A1BC-42D8-9F63-57B958AA3C84}"/>
              </c:ext>
            </c:extLst>
          </c:dPt>
          <c:dPt>
            <c:idx val="9"/>
            <c:marker>
              <c:symbol val="circle"/>
              <c:size val="11"/>
              <c:spPr>
                <a:solidFill>
                  <a:srgbClr val="FFC000"/>
                </a:solidFill>
                <a:ln w="9525">
                  <a:solidFill>
                    <a:schemeClr val="accent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spPr>
              <a:ln w="76200" cap="rnd">
                <a:solidFill>
                  <a:srgbClr val="FFC000"/>
                </a:solidFill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1BC-42D8-9F63-57B958AA3C84}"/>
              </c:ext>
            </c:extLst>
          </c:dPt>
          <c:dPt>
            <c:idx val="10"/>
            <c:marker>
              <c:symbol val="circle"/>
              <c:size val="11"/>
              <c:spPr>
                <a:solidFill>
                  <a:srgbClr val="FFC000"/>
                </a:solidFill>
                <a:ln w="9525">
                  <a:solidFill>
                    <a:schemeClr val="accent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spPr>
              <a:ln w="76200" cap="rnd">
                <a:solidFill>
                  <a:srgbClr val="FFC000"/>
                </a:solidFill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DBE-45BF-BC77-BD37E78319CF}"/>
              </c:ext>
            </c:extLst>
          </c:dPt>
          <c:dPt>
            <c:idx val="11"/>
            <c:marker>
              <c:symbol val="circle"/>
              <c:size val="11"/>
              <c:spPr>
                <a:solidFill>
                  <a:srgbClr val="FFC00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rgbClr val="00B050"/>
                </a:solidFill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CF22-4196-90E7-1E9F2F1B5C8C}"/>
              </c:ext>
            </c:extLst>
          </c:dPt>
          <c:dPt>
            <c:idx val="12"/>
            <c:marker>
              <c:symbol val="circle"/>
              <c:size val="11"/>
              <c:spPr>
                <a:solidFill>
                  <a:srgbClr val="FFC000"/>
                </a:solidFill>
                <a:ln w="9525">
                  <a:solidFill>
                    <a:schemeClr val="accent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spPr>
              <a:ln w="76200" cap="rnd">
                <a:noFill/>
                <a:prstDash val="sysDot"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CF22-4196-90E7-1E9F2F1B5C8C}"/>
              </c:ext>
            </c:extLst>
          </c:dPt>
          <c:xVal>
            <c:numRef>
              <c:f>Sheet1!$A$3:$A$13</c:f>
              <c:numCache>
                <c:formatCode>General</c:formatCode>
                <c:ptCount val="11"/>
                <c:pt idx="0">
                  <c:v>1</c:v>
                </c:pt>
                <c:pt idx="1">
                  <c:v>10</c:v>
                </c:pt>
                <c:pt idx="2">
                  <c:v>100</c:v>
                </c:pt>
                <c:pt idx="3">
                  <c:v>864</c:v>
                </c:pt>
                <c:pt idx="4">
                  <c:v>1779</c:v>
                </c:pt>
                <c:pt idx="5">
                  <c:v>3226</c:v>
                </c:pt>
                <c:pt idx="6">
                  <c:v>5291</c:v>
                </c:pt>
                <c:pt idx="7">
                  <c:v>7371</c:v>
                </c:pt>
                <c:pt idx="8">
                  <c:v>8611</c:v>
                </c:pt>
                <c:pt idx="9">
                  <c:v>9430</c:v>
                </c:pt>
                <c:pt idx="10">
                  <c:v>13000</c:v>
                </c:pt>
              </c:numCache>
            </c:numRef>
          </c:xVal>
          <c:yVal>
            <c:numRef>
              <c:f>Sheet1!$B$3:$B$13</c:f>
              <c:numCache>
                <c:formatCode>General</c:formatCode>
                <c:ptCount val="11"/>
                <c:pt idx="0">
                  <c:v>5</c:v>
                </c:pt>
                <c:pt idx="1">
                  <c:v>20</c:v>
                </c:pt>
                <c:pt idx="2">
                  <c:v>30</c:v>
                </c:pt>
                <c:pt idx="3">
                  <c:v>60</c:v>
                </c:pt>
                <c:pt idx="4">
                  <c:v>15</c:v>
                </c:pt>
                <c:pt idx="5">
                  <c:v>20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20</c:v>
                </c:pt>
                <c:pt idx="10">
                  <c:v>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A1BC-42D8-9F63-57B958AA3C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2613183"/>
        <c:axId val="325184159"/>
      </c:scatterChart>
      <c:valAx>
        <c:axId val="322613183"/>
        <c:scaling>
          <c:orientation val="minMax"/>
          <c:max val="2000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dirty="0"/>
                  <a:t>Tenants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5184159"/>
        <c:crosses val="autoZero"/>
        <c:crossBetween val="midCat"/>
        <c:majorUnit val="10000"/>
      </c:valAx>
      <c:valAx>
        <c:axId val="325184159"/>
        <c:scaling>
          <c:orientation val="minMax"/>
          <c:max val="6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200" dirty="0"/>
                  <a:t>Delay (minutes)</a:t>
                </a:r>
              </a:p>
            </c:rich>
          </c:tx>
          <c:layout>
            <c:manualLayout>
              <c:xMode val="edge"/>
              <c:yMode val="edge"/>
              <c:x val="5.0542398285485624E-2"/>
              <c:y val="0.212173926436359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613183"/>
        <c:crosses val="autoZero"/>
        <c:crossBetween val="midCat"/>
        <c:majorUnit val="20"/>
        <c:min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D252A-4558-49EB-BAA0-2017EE1B8F5C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45A1F-87C3-4C71-A84B-1481B904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7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469F0-8FE2-4B4D-98DC-C2D87B1863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18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654E9-2522-4EAF-A630-0ED9C304D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2E309B-7BCA-4C54-9984-2D3AE5B26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074F0-1656-4003-8E7D-90B4842A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10A7A-D070-4CB5-A3C3-75FE2F7641E5}" type="datetime1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0FDE7-603C-4012-BAFE-D52EFFE49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C22B9-A914-43FC-A8BE-BFFF296EB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60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AB41C-1FB4-40D2-9D2B-28418F7D8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0693B8-AD92-43B2-A464-2A5EC04CA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0DCAD-8C42-4704-A35D-0CABC5B4C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763A-6043-4AB7-B185-95FC055892CF}" type="datetime1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9381D-DDBF-468C-8726-9815DBE6F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BA4F2-8327-418A-A517-7A4B098C2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67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B3CDCB-3026-4687-8AA6-12519C3DAB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FF39CD-875B-4987-9598-38262EF06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FAE51-35EA-48E1-8E31-9C64A22E9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81B8-7679-481E-8FE0-53F7282CA20B}" type="datetime1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4B6F6-F3E7-4DC2-AFA9-E8458F455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A9757-2431-48B5-8559-F2A98857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92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24E83-0498-4D8B-94A0-3FF7CDD8F1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Single Content Layout Click to Add One Line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16D2F66-BB7F-4F0E-A224-A105F87676E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3021" y="811831"/>
            <a:ext cx="10990809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6666" y="1600201"/>
            <a:ext cx="10975658" cy="4572000"/>
          </a:xfrm>
        </p:spPr>
        <p:txBody>
          <a:bodyPr/>
          <a:lstStyle>
            <a:lvl1pPr>
              <a:spcBef>
                <a:spcPts val="1500"/>
              </a:spcBef>
              <a:defRPr/>
            </a:lvl1pPr>
            <a:lvl2pPr>
              <a:spcBef>
                <a:spcPts val="300"/>
              </a:spcBef>
              <a:defRPr/>
            </a:lvl2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175B5FDB-839C-A941-B264-01387F31F005}"/>
              </a:ext>
            </a:extLst>
          </p:cNvPr>
          <p:cNvSpPr txBox="1"/>
          <p:nvPr userDrawn="1"/>
        </p:nvSpPr>
        <p:spPr>
          <a:xfrm>
            <a:off x="11493934" y="6464808"/>
            <a:ext cx="438104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z="800" smtClean="0"/>
              <a:pPr lvl="0" algn="r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9694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90EF1-7A6F-4CAE-80CD-2BC8A8107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28211D2-9BBA-4EB9-8867-E2CC72E9E0D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3021" y="811831"/>
            <a:ext cx="10965543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F2584149-C6DB-AE45-B715-90B7DF169DD6}"/>
              </a:ext>
            </a:extLst>
          </p:cNvPr>
          <p:cNvSpPr txBox="1"/>
          <p:nvPr userDrawn="1"/>
        </p:nvSpPr>
        <p:spPr>
          <a:xfrm>
            <a:off x="11493934" y="6464808"/>
            <a:ext cx="438104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z="800" smtClean="0"/>
              <a:pPr lvl="0" algn="r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47213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76400"/>
            <a:ext cx="10972801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1206500"/>
            <a:ext cx="10972801" cy="304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799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999">
                <a:solidFill>
                  <a:schemeClr val="accent4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999">
                <a:solidFill>
                  <a:schemeClr val="accent4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999">
                <a:solidFill>
                  <a:schemeClr val="accent4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999">
                <a:solidFill>
                  <a:schemeClr val="accent4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None/>
              <a:defRPr sz="1999">
                <a:solidFill>
                  <a:schemeClr val="accent4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None/>
              <a:defRPr sz="1999">
                <a:solidFill>
                  <a:schemeClr val="accent4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None/>
              <a:defRPr sz="1999">
                <a:solidFill>
                  <a:schemeClr val="accent4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None/>
              <a:defRPr sz="1999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13216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4516-CBCA-4B01-A4BB-E45B1BA35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B9BCF-FBB4-4544-BB51-27DE5C845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D3B0D-FA8D-4599-A82F-D5929625A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6268" y="6356350"/>
            <a:ext cx="387531" cy="365125"/>
          </a:xfrm>
        </p:spPr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44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6E9F7-4A14-418C-B9EB-5FF2873D7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1348D-3CC1-44BA-AFD8-ACE030361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451E1-EFA0-4AC3-A840-E419D58A5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19BC-7F86-4B8B-BD75-2A3A46BAE648}" type="datetime1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249A9-C2A3-497D-8370-A6100A7C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EDCC8-64CA-4215-B00E-845D11F35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89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7D37-96A2-4CD1-B0A7-0F79B248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BF235-9420-4146-AF3A-4E18D5F084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20EBC7-05F8-458C-9674-88A81C2E7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FD0715-C563-4260-A98A-DD5618F2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6AD31-84CF-4F28-B147-DED29A687AFD}" type="datetime1">
              <a:rPr lang="en-US" smtClean="0"/>
              <a:t>6/15/2022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DE6238-296A-43CB-9B81-8AF4178C6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0B209-2192-4E76-9160-0C93AED9F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36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F207-B756-49FC-80DA-DE251BE4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2588-9AF2-47A8-8D45-D3E7382C4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D44C77-5B17-47B4-A2CC-786BE3155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6226-B772-4ABB-BCCB-38D65CBC31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E97E51-48F0-4492-A8BD-2AF8CA5719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E1E13B-4BE4-4D1E-B553-5C1D4D31F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32DA-CE9D-4E77-BADA-EACAD6676384}" type="datetime1">
              <a:rPr lang="en-US" smtClean="0"/>
              <a:t>6/15/2022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69A641-75CE-4A81-8C36-9FE505CE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C90580-C1E7-40A0-849A-117D95BBF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92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8ED81-E0AD-4A37-8789-3B6B80A01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9E158-BC16-43F4-BC96-D69906E53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2C79-FC3C-453B-A21D-C6E6891341AF}" type="datetime1">
              <a:rPr lang="en-US" smtClean="0"/>
              <a:t>6/15/2022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76D1D7-16F3-409B-B91E-514C16893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EA6B8-7890-4759-A782-7C301F930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10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4A8905-8A62-4A63-B56A-2C240732B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3FB0-68BA-4414-8419-18DA49F88477}" type="datetime1">
              <a:rPr lang="en-US" smtClean="0"/>
              <a:t>6/15/2022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D6BAF4-7BF6-4446-A019-C7E4DB05E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81D4EE-F2C4-43B5-A8C4-4DF910354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96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36644-BA4B-4CA7-ABDD-98FAD0906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02F4A-FF97-4668-9DFB-E20D700BD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DB0DDB-88ED-49EA-A410-103E539E1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A5C599-B42C-4EBB-BED6-9EE07A2CD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C0C85-BE13-457A-8953-3703DF9D31E5}" type="datetime1">
              <a:rPr lang="en-US" smtClean="0"/>
              <a:t>6/15/2022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F8E10-5AEF-4357-8380-230C5CC24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41FD8-830C-4893-9E7F-7AB715D4E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37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3EA48-AEB2-40EA-AAA6-5A4A59404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9769BB-7413-45A6-9224-BD3F9067C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E35230-9B68-4BAE-87D7-B7D9B8026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852093-001D-4C2B-8E38-240593A28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BBEB-9E56-461C-9DB8-2F76A26B19EE}" type="datetime1">
              <a:rPr lang="en-US" smtClean="0"/>
              <a:t>6/15/2022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0A3ABA-A661-471C-A3FB-F85F82CC0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5052F4-B4C4-4BBB-9FA4-92371961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7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4124BB-8949-4EEA-A91F-62F9A91AC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9FBDB-909A-4FB5-BB7B-D9FA032BC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C381A-96CA-4A05-B1B2-5ADC3C5B0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22666-A00C-416E-871F-165B7C761A54}" type="datetime1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295EF-F337-4128-AB24-1E262545F8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920E7-9A28-41CA-AF07-7B47A56BF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0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barrymieny/art/Layered-Database-Source-Documents-348798124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electronics-lab.com/rigol-mso8000-2ghz-4-channel-digital-oscilloscope-series/" TargetMode="Externa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lank-cd.jpg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textbc.ca/physicalgeology2ed/chapter/13-4-stream-types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10.png"/><Relationship Id="rId7" Type="http://schemas.openxmlformats.org/officeDocument/2006/relationships/image" Target="../media/image1410.png"/><Relationship Id="rId2" Type="http://schemas.openxmlformats.org/officeDocument/2006/relationships/image" Target="../media/image1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0.png"/><Relationship Id="rId5" Type="http://schemas.openxmlformats.org/officeDocument/2006/relationships/image" Target="../media/image1210.png"/><Relationship Id="rId10" Type="http://schemas.openxmlformats.org/officeDocument/2006/relationships/image" Target="../media/image1711.png"/><Relationship Id="rId4" Type="http://schemas.openxmlformats.org/officeDocument/2006/relationships/image" Target="../media/image1110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commons.wikimedia.org/wiki/File:Weightlifting_at_the_2016_Summer_Olympics-85kg-2.jpg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10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7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8.jpg"/><Relationship Id="rId7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39.gif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40.jp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mware.com/support/services/skyline.html" TargetMode="Externa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eedpix.com/photo/152829/newtons-cradle-balls-sphere-action-reaction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1.png"/><Relationship Id="rId9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87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83.png"/><Relationship Id="rId9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searchoutreach.org/articles/group-support-psychotherapy-depression-treatment-uganda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3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90.png"/><Relationship Id="rId3" Type="http://schemas.openxmlformats.org/officeDocument/2006/relationships/image" Target="../media/image114.png"/><Relationship Id="rId21" Type="http://schemas.openxmlformats.org/officeDocument/2006/relationships/image" Target="../media/image142.png"/><Relationship Id="rId7" Type="http://schemas.openxmlformats.org/officeDocument/2006/relationships/image" Target="../media/image129.png"/><Relationship Id="rId17" Type="http://schemas.openxmlformats.org/officeDocument/2006/relationships/image" Target="../media/image139.png"/><Relationship Id="rId2" Type="http://schemas.openxmlformats.org/officeDocument/2006/relationships/image" Target="../media/image113.png"/><Relationship Id="rId16" Type="http://schemas.openxmlformats.org/officeDocument/2006/relationships/image" Target="../media/image138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5" Type="http://schemas.openxmlformats.org/officeDocument/2006/relationships/image" Target="../media/image137.png"/><Relationship Id="rId19" Type="http://schemas.openxmlformats.org/officeDocument/2006/relationships/image" Target="../media/image140.png"/><Relationship Id="rId14" Type="http://schemas.openxmlformats.org/officeDocument/2006/relationships/image" Target="../media/image13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18" Type="http://schemas.openxmlformats.org/officeDocument/2006/relationships/image" Target="../media/image1390.png"/><Relationship Id="rId3" Type="http://schemas.openxmlformats.org/officeDocument/2006/relationships/image" Target="../media/image114.png"/><Relationship Id="rId21" Type="http://schemas.openxmlformats.org/officeDocument/2006/relationships/image" Target="../media/image142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5" Type="http://schemas.openxmlformats.org/officeDocument/2006/relationships/image" Target="../media/image146.png"/><Relationship Id="rId2" Type="http://schemas.openxmlformats.org/officeDocument/2006/relationships/image" Target="../media/image124.png"/><Relationship Id="rId16" Type="http://schemas.openxmlformats.org/officeDocument/2006/relationships/image" Target="../media/image138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24" Type="http://schemas.openxmlformats.org/officeDocument/2006/relationships/image" Target="../media/image145.png"/><Relationship Id="rId5" Type="http://schemas.openxmlformats.org/officeDocument/2006/relationships/image" Target="../media/image125.png"/><Relationship Id="rId15" Type="http://schemas.openxmlformats.org/officeDocument/2006/relationships/image" Target="../media/image137.png"/><Relationship Id="rId23" Type="http://schemas.openxmlformats.org/officeDocument/2006/relationships/image" Target="../media/image144.png"/><Relationship Id="rId10" Type="http://schemas.openxmlformats.org/officeDocument/2006/relationships/image" Target="../media/image132.png"/><Relationship Id="rId19" Type="http://schemas.openxmlformats.org/officeDocument/2006/relationships/image" Target="../media/image140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Relationship Id="rId22" Type="http://schemas.openxmlformats.org/officeDocument/2006/relationships/image" Target="../media/image1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290.png"/><Relationship Id="rId7" Type="http://schemas.openxmlformats.org/officeDocument/2006/relationships/image" Target="../media/image330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11" Type="http://schemas.openxmlformats.org/officeDocument/2006/relationships/image" Target="../media/image370.png"/><Relationship Id="rId5" Type="http://schemas.openxmlformats.org/officeDocument/2006/relationships/image" Target="../media/image310.png"/><Relationship Id="rId10" Type="http://schemas.openxmlformats.org/officeDocument/2006/relationships/image" Target="../media/image360.png"/><Relationship Id="rId4" Type="http://schemas.openxmlformats.org/officeDocument/2006/relationships/image" Target="../media/image300.png"/><Relationship Id="rId9" Type="http://schemas.openxmlformats.org/officeDocument/2006/relationships/image" Target="../media/image3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56.png"/><Relationship Id="rId18" Type="http://schemas.openxmlformats.org/officeDocument/2006/relationships/image" Target="../media/image161.png"/><Relationship Id="rId3" Type="http://schemas.openxmlformats.org/officeDocument/2006/relationships/image" Target="../media/image177.png"/><Relationship Id="rId21" Type="http://schemas.openxmlformats.org/officeDocument/2006/relationships/image" Target="../media/image195.png"/><Relationship Id="rId7" Type="http://schemas.openxmlformats.org/officeDocument/2006/relationships/image" Target="../media/image154.png"/><Relationship Id="rId12" Type="http://schemas.openxmlformats.org/officeDocument/2006/relationships/image" Target="../media/image186.png"/><Relationship Id="rId17" Type="http://schemas.openxmlformats.org/officeDocument/2006/relationships/image" Target="../media/image160.png"/><Relationship Id="rId25" Type="http://schemas.openxmlformats.org/officeDocument/2006/relationships/image" Target="../media/image199.png"/><Relationship Id="rId2" Type="http://schemas.openxmlformats.org/officeDocument/2006/relationships/image" Target="../media/image148.png"/><Relationship Id="rId16" Type="http://schemas.openxmlformats.org/officeDocument/2006/relationships/image" Target="../media/image159.png"/><Relationship Id="rId20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1" Type="http://schemas.openxmlformats.org/officeDocument/2006/relationships/image" Target="../media/image185.png"/><Relationship Id="rId24" Type="http://schemas.openxmlformats.org/officeDocument/2006/relationships/image" Target="../media/image198.png"/><Relationship Id="rId5" Type="http://schemas.openxmlformats.org/officeDocument/2006/relationships/image" Target="../media/image152.png"/><Relationship Id="rId15" Type="http://schemas.openxmlformats.org/officeDocument/2006/relationships/image" Target="../media/image158.png"/><Relationship Id="rId23" Type="http://schemas.openxmlformats.org/officeDocument/2006/relationships/image" Target="../media/image197.png"/><Relationship Id="rId10" Type="http://schemas.openxmlformats.org/officeDocument/2006/relationships/image" Target="../media/image184.png"/><Relationship Id="rId19" Type="http://schemas.openxmlformats.org/officeDocument/2006/relationships/image" Target="../media/image162.png"/><Relationship Id="rId4" Type="http://schemas.openxmlformats.org/officeDocument/2006/relationships/image" Target="../media/image178.png"/><Relationship Id="rId9" Type="http://schemas.openxmlformats.org/officeDocument/2006/relationships/image" Target="../media/image183.png"/><Relationship Id="rId14" Type="http://schemas.openxmlformats.org/officeDocument/2006/relationships/image" Target="../media/image157.png"/><Relationship Id="rId22" Type="http://schemas.openxmlformats.org/officeDocument/2006/relationships/image" Target="../media/image1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47.png"/><Relationship Id="rId7" Type="http://schemas.openxmlformats.org/officeDocument/2006/relationships/image" Target="../media/image170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6.png"/><Relationship Id="rId4" Type="http://schemas.openxmlformats.org/officeDocument/2006/relationships/image" Target="../media/image1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ude4food.blogspot.com/2014/04/dulcelin-gourmets-dessert-hit-list.html" TargetMode="External"/><Relationship Id="rId4" Type="http://schemas.openxmlformats.org/officeDocument/2006/relationships/image" Target="../media/image17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vmware/differential-datalog/" TargetMode="External"/><Relationship Id="rId2" Type="http://schemas.openxmlformats.org/officeDocument/2006/relationships/hyperlink" Target="https://github.com/TimelyDataflow/differential-dataflow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hyperlink" Target="https://arxiv.org/abs/2203.16684" TargetMode="External"/><Relationship Id="rId4" Type="http://schemas.openxmlformats.org/officeDocument/2006/relationships/hyperlink" Target="https://github.com/vmware/database-stream-processor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6.png"/><Relationship Id="rId4" Type="http://schemas.openxmlformats.org/officeDocument/2006/relationships/image" Target="../media/image20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0.png"/><Relationship Id="rId2" Type="http://schemas.openxmlformats.org/officeDocument/2006/relationships/image" Target="../media/image15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caterpillaryears.com/motherhood-help-wanted/" TargetMode="External"/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The_library_at_trinity_college.jpg" TargetMode="External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3.16684" TargetMode="External"/><Relationship Id="rId2" Type="http://schemas.openxmlformats.org/officeDocument/2006/relationships/hyperlink" Target="https://github.com/vmware/database-stream-processo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1.png"/><Relationship Id="rId7" Type="http://schemas.openxmlformats.org/officeDocument/2006/relationships/image" Target="../media/image216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Relationship Id="rId5" Type="http://schemas.openxmlformats.org/officeDocument/2006/relationships/image" Target="../media/image215.png"/><Relationship Id="rId4" Type="http://schemas.openxmlformats.org/officeDocument/2006/relationships/image" Target="../media/image79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0.png"/><Relationship Id="rId2" Type="http://schemas.openxmlformats.org/officeDocument/2006/relationships/image" Target="../media/image16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0.png"/><Relationship Id="rId4" Type="http://schemas.openxmlformats.org/officeDocument/2006/relationships/image" Target="../media/image2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0.png"/><Relationship Id="rId2" Type="http://schemas.openxmlformats.org/officeDocument/2006/relationships/image" Target="../media/image16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0.png"/><Relationship Id="rId2" Type="http://schemas.openxmlformats.org/officeDocument/2006/relationships/image" Target="../media/image169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0.png"/><Relationship Id="rId2" Type="http://schemas.openxmlformats.org/officeDocument/2006/relationships/image" Target="../media/image171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212.jf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4.sv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0.png"/><Relationship Id="rId2" Type="http://schemas.openxmlformats.org/officeDocument/2006/relationships/hyperlink" Target="https://github.com/TimelyDataflow/differential-dataflow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5" Type="http://schemas.openxmlformats.org/officeDocument/2006/relationships/image" Target="../media/image230.png"/><Relationship Id="rId4" Type="http://schemas.openxmlformats.org/officeDocument/2006/relationships/image" Target="../media/image224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27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2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png"/><Relationship Id="rId5" Type="http://schemas.openxmlformats.org/officeDocument/2006/relationships/image" Target="../media/image172.png"/><Relationship Id="rId4" Type="http://schemas.openxmlformats.org/officeDocument/2006/relationships/image" Target="../media/image2260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4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, funnel chart&#10;&#10;Description automatically generated">
            <a:extLst>
              <a:ext uri="{FF2B5EF4-FFF2-40B4-BE49-F238E27FC236}">
                <a16:creationId xmlns:a16="http://schemas.microsoft.com/office/drawing/2014/main" id="{7D387DBA-2B49-495F-A888-CFC1DD880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50466" y="3603994"/>
            <a:ext cx="3040487" cy="3040487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47C29DE6-F237-44E3-A895-8B9055F836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089"/>
          <a:stretch/>
        </p:blipFill>
        <p:spPr>
          <a:xfrm>
            <a:off x="52627" y="4226999"/>
            <a:ext cx="3954417" cy="238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820E4E-D145-46CD-AB9B-3663C5A7F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557" y="109959"/>
            <a:ext cx="11786886" cy="2998720"/>
          </a:xfrm>
        </p:spPr>
        <p:txBody>
          <a:bodyPr>
            <a:normAutofit/>
          </a:bodyPr>
          <a:lstStyle/>
          <a:p>
            <a:r>
              <a:rPr lang="en-US" b="1" dirty="0"/>
              <a:t>DBSP:</a:t>
            </a:r>
            <a:br>
              <a:rPr lang="en-US" dirty="0"/>
            </a:br>
            <a:r>
              <a:rPr lang="en-US" sz="5300" dirty="0">
                <a:effectLst/>
              </a:rPr>
              <a:t>Automatic Incremental View Maintenance for Rich Query Languages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8FC00-57FC-44CF-92E8-56E4B9431A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2815" y="3495554"/>
            <a:ext cx="9144000" cy="3119045"/>
          </a:xfrm>
        </p:spPr>
        <p:txBody>
          <a:bodyPr>
            <a:normAutofit/>
          </a:bodyPr>
          <a:lstStyle/>
          <a:p>
            <a:r>
              <a:rPr lang="en-US" dirty="0"/>
              <a:t>Mihai Budiu, Leonid Ryzhyk - VMWare Research </a:t>
            </a:r>
          </a:p>
          <a:p>
            <a:r>
              <a:rPr lang="en-US" dirty="0"/>
              <a:t>Frank McSherry – Materialize.io</a:t>
            </a:r>
          </a:p>
          <a:p>
            <a:r>
              <a:rPr lang="en-US" dirty="0"/>
              <a:t>Val Tannen – University of Pennsylvania</a:t>
            </a:r>
          </a:p>
          <a:p>
            <a:endParaRPr lang="en-US" dirty="0"/>
          </a:p>
          <a:p>
            <a:r>
              <a:rPr lang="en-US" dirty="0"/>
              <a:t>June 15, 2022</a:t>
            </a:r>
          </a:p>
          <a:p>
            <a:r>
              <a:rPr lang="en-US" dirty="0" err="1"/>
              <a:t>Politehnica</a:t>
            </a:r>
            <a:r>
              <a:rPr lang="en-US" dirty="0"/>
              <a:t> University Bucharest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28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7BDDE-EA4D-4529-8D59-A22E697F0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543"/>
            <a:ext cx="10515600" cy="1028071"/>
          </a:xfrm>
        </p:spPr>
        <p:txBody>
          <a:bodyPr/>
          <a:lstStyle/>
          <a:p>
            <a:r>
              <a:rPr lang="en-US" dirty="0"/>
              <a:t>Analog and digital signals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1DFCDBFF-4969-429A-B1E6-BCC725C585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61"/>
          <a:stretch/>
        </p:blipFill>
        <p:spPr>
          <a:xfrm>
            <a:off x="0" y="1069923"/>
            <a:ext cx="7148946" cy="2675423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2E562D39-BCAE-4210-B7EB-31C7D281D3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25"/>
          <a:stretch/>
        </p:blipFill>
        <p:spPr>
          <a:xfrm>
            <a:off x="4996873" y="4011164"/>
            <a:ext cx="7148946" cy="2846836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B4CC641B-046D-4AC4-9967-E4A67C6097D6}"/>
              </a:ext>
            </a:extLst>
          </p:cNvPr>
          <p:cNvSpPr/>
          <p:nvPr/>
        </p:nvSpPr>
        <p:spPr>
          <a:xfrm rot="2256722">
            <a:off x="5882996" y="3653430"/>
            <a:ext cx="901667" cy="4880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9C49E6-F2B3-47AC-B9AB-D49B76110FE4}"/>
              </a:ext>
            </a:extLst>
          </p:cNvPr>
          <p:cNvSpPr txBox="1"/>
          <p:nvPr/>
        </p:nvSpPr>
        <p:spPr>
          <a:xfrm>
            <a:off x="6680200" y="3560680"/>
            <a:ext cx="3634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Analog to digital conversion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0C839C4-719C-4AB9-9B88-927007DBA0ED}"/>
              </a:ext>
            </a:extLst>
          </p:cNvPr>
          <p:cNvSpPr/>
          <p:nvPr/>
        </p:nvSpPr>
        <p:spPr>
          <a:xfrm rot="13140626">
            <a:off x="5205664" y="3634222"/>
            <a:ext cx="901667" cy="4880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03F041-A657-45CC-8CEE-FDDB6A90CF98}"/>
              </a:ext>
            </a:extLst>
          </p:cNvPr>
          <p:cNvSpPr txBox="1"/>
          <p:nvPr/>
        </p:nvSpPr>
        <p:spPr>
          <a:xfrm>
            <a:off x="1677178" y="3835921"/>
            <a:ext cx="3630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Digital to analog conversion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793A1CB-D3CB-4108-89D5-F45BB6FAB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6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cd&#10;&#10;Description automatically generated with medium confidence">
            <a:extLst>
              <a:ext uri="{FF2B5EF4-FFF2-40B4-BE49-F238E27FC236}">
                <a16:creationId xmlns:a16="http://schemas.microsoft.com/office/drawing/2014/main" id="{282EA184-4428-48BB-B59C-A0F3FBFD8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75600" y="2853266"/>
            <a:ext cx="3911600" cy="3886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3146BF-3DC2-4B4F-A774-291E8582F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Nyquist–Shannon sampling theorem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E635F-8686-4821-BD98-F5BF1BF67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5700"/>
          </a:xfrm>
        </p:spPr>
        <p:txBody>
          <a:bodyPr/>
          <a:lstStyle/>
          <a:p>
            <a:r>
              <a:rPr lang="en-US" dirty="0"/>
              <a:t>If a signal contains no frequencies higher than B hertz, it is </a:t>
            </a:r>
            <a:r>
              <a:rPr lang="en-US" b="1" dirty="0"/>
              <a:t>completely</a:t>
            </a:r>
            <a:r>
              <a:rPr lang="en-US" dirty="0"/>
              <a:t> determined by giving its values at a series of points spaced 1/(2B) seconds apart.</a:t>
            </a:r>
          </a:p>
          <a:p>
            <a:r>
              <a:rPr lang="en-US" dirty="0"/>
              <a:t>Our ears cannot hear more than 20khz</a:t>
            </a:r>
          </a:p>
          <a:p>
            <a:pPr lvl="1"/>
            <a:r>
              <a:rPr lang="en-US" dirty="0"/>
              <a:t>CDs sampling rate is 44.1khz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88B3E29-A262-4126-9A47-933A6565D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86D5E6-64CD-44FA-A683-ED5450596CB9}"/>
              </a:ext>
            </a:extLst>
          </p:cNvPr>
          <p:cNvSpPr txBox="1"/>
          <p:nvPr/>
        </p:nvSpPr>
        <p:spPr>
          <a:xfrm>
            <a:off x="794803" y="4686004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Analog signal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17F69F-3A65-49BF-A861-A5A7520CBF7A}"/>
              </a:ext>
            </a:extLst>
          </p:cNvPr>
          <p:cNvSpPr txBox="1"/>
          <p:nvPr/>
        </p:nvSpPr>
        <p:spPr>
          <a:xfrm>
            <a:off x="4406900" y="4686004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Analog signal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1F18C8-C552-4D30-BF0B-F37323CE0DC6}"/>
              </a:ext>
            </a:extLst>
          </p:cNvPr>
          <p:cNvSpPr txBox="1"/>
          <p:nvPr/>
        </p:nvSpPr>
        <p:spPr>
          <a:xfrm>
            <a:off x="2513993" y="4686004"/>
            <a:ext cx="1463670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Analog circuit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079F52F-C081-45C3-99CC-1A6089BE2481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>
          <a:xfrm>
            <a:off x="2218591" y="4870670"/>
            <a:ext cx="295402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7877C2B-DFCC-49C4-ADF0-4966CBD6BEBC}"/>
              </a:ext>
            </a:extLst>
          </p:cNvPr>
          <p:cNvCxnSpPr>
            <a:cxnSpLocks/>
            <a:stCxn id="8" idx="3"/>
            <a:endCxn id="7" idx="1"/>
          </p:cNvCxnSpPr>
          <p:nvPr/>
        </p:nvCxnSpPr>
        <p:spPr>
          <a:xfrm>
            <a:off x="3977663" y="4870670"/>
            <a:ext cx="429237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44C82D1-A863-48E7-9758-40B9C9EAFEEB}"/>
              </a:ext>
            </a:extLst>
          </p:cNvPr>
          <p:cNvSpPr txBox="1"/>
          <p:nvPr/>
        </p:nvSpPr>
        <p:spPr>
          <a:xfrm>
            <a:off x="823686" y="5610015"/>
            <a:ext cx="136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Digital signal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56B7C2-DFA9-483D-93A8-F7F679F2380D}"/>
              </a:ext>
            </a:extLst>
          </p:cNvPr>
          <p:cNvSpPr txBox="1"/>
          <p:nvPr/>
        </p:nvSpPr>
        <p:spPr>
          <a:xfrm>
            <a:off x="4441216" y="5610015"/>
            <a:ext cx="136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Digital signal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1F1C5A-11D7-4C93-B9F4-EF1FE6687A29}"/>
              </a:ext>
            </a:extLst>
          </p:cNvPr>
          <p:cNvSpPr txBox="1"/>
          <p:nvPr/>
        </p:nvSpPr>
        <p:spPr>
          <a:xfrm>
            <a:off x="2852020" y="5610015"/>
            <a:ext cx="980910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Program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194A8B0-58B2-4AE5-B1EC-05E9491B27D1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>
            <a:off x="2193356" y="5794681"/>
            <a:ext cx="658664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33CD62A-B59E-4079-BA94-83E1997C7025}"/>
              </a:ext>
            </a:extLst>
          </p:cNvPr>
          <p:cNvCxnSpPr>
            <a:cxnSpLocks/>
            <a:stCxn id="20" idx="3"/>
            <a:endCxn id="19" idx="1"/>
          </p:cNvCxnSpPr>
          <p:nvPr/>
        </p:nvCxnSpPr>
        <p:spPr>
          <a:xfrm>
            <a:off x="3832930" y="5794681"/>
            <a:ext cx="608286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D646825-9641-4457-AEDD-69CCCD680852}"/>
              </a:ext>
            </a:extLst>
          </p:cNvPr>
          <p:cNvCxnSpPr>
            <a:cxnSpLocks/>
            <a:stCxn id="4" idx="2"/>
            <a:endCxn id="18" idx="0"/>
          </p:cNvCxnSpPr>
          <p:nvPr/>
        </p:nvCxnSpPr>
        <p:spPr>
          <a:xfrm>
            <a:off x="1506697" y="5055336"/>
            <a:ext cx="1824" cy="554679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8EC1FB0-DCDF-464B-AC31-AAE2F5A11CAA}"/>
              </a:ext>
            </a:extLst>
          </p:cNvPr>
          <p:cNvCxnSpPr>
            <a:cxnSpLocks/>
            <a:stCxn id="19" idx="0"/>
            <a:endCxn id="7" idx="2"/>
          </p:cNvCxnSpPr>
          <p:nvPr/>
        </p:nvCxnSpPr>
        <p:spPr>
          <a:xfrm flipH="1" flipV="1">
            <a:off x="5118794" y="5055336"/>
            <a:ext cx="7257" cy="554679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4E493BC-E099-46B7-9220-EA37EF83FF0B}"/>
              </a:ext>
            </a:extLst>
          </p:cNvPr>
          <p:cNvSpPr txBox="1"/>
          <p:nvPr/>
        </p:nvSpPr>
        <p:spPr>
          <a:xfrm>
            <a:off x="953346" y="5146684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A/D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EE5C780-ACDF-4892-8B71-C890EF27D7C4}"/>
              </a:ext>
            </a:extLst>
          </p:cNvPr>
          <p:cNvSpPr txBox="1"/>
          <p:nvPr/>
        </p:nvSpPr>
        <p:spPr>
          <a:xfrm>
            <a:off x="5226358" y="5146684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D/A</a:t>
            </a:r>
          </a:p>
        </p:txBody>
      </p:sp>
    </p:spTree>
    <p:extLst>
      <p:ext uri="{BB962C8B-B14F-4D97-AF65-F5344CB8AC3E}">
        <p14:creationId xmlns:p14="http://schemas.microsoft.com/office/powerpoint/2010/main" val="7837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 animBg="1"/>
      <p:bldP spid="18" grpId="0"/>
      <p:bldP spid="19" grpId="0"/>
      <p:bldP spid="20" grpId="0" animBg="1"/>
      <p:bldP spid="39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DF8E0-B9A3-4007-B5A9-B9F8C8DF0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Streams (signals)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E26C7-2EE1-4369-B97F-2817E45CB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35C69596-626E-4AD6-910F-9A9C2DAEA3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1772" y="1424972"/>
                <a:ext cx="10892028" cy="519985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 stream is a discrete sequence of values</a:t>
                </a:r>
              </a:p>
              <a:p>
                <a:r>
                  <a:rPr lang="en-US" dirty="0"/>
                  <a:t>Aka, an unbounded vector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</m:t>
                    </m:r>
                  </m:oMath>
                </a14:m>
                <a:r>
                  <a:rPr lang="en-US" dirty="0"/>
                  <a:t>                                         …</a:t>
                </a:r>
                <a:endParaRPr lang="en-US" b="0" dirty="0"/>
              </a:p>
              <a:p>
                <a:r>
                  <a:rPr lang="en-US" dirty="0"/>
                  <a:t>Formally: a function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US" dirty="0"/>
                  <a:t>We write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</m:t>
                    </m:r>
                  </m:oMath>
                </a14:m>
                <a:r>
                  <a:rPr lang="en-US" dirty="0"/>
                  <a:t>instead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For this example: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[0] = 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We can have streams with values of any type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…</a:t>
                </a:r>
              </a:p>
              <a:p>
                <a:r>
                  <a:rPr lang="en-US" dirty="0"/>
                  <a:t>… denoted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</a:t>
                </a:r>
              </a:p>
              <a:p>
                <a:r>
                  <a:rPr lang="en-US" b="0" dirty="0">
                    <a:ea typeface="Cambria Math" panose="02040503050406030204" pitchFamily="18" charset="0"/>
                  </a:rPr>
                  <a:t>Audio streams </a:t>
                </a:r>
                <a:r>
                  <a:rPr lang="en-US" dirty="0">
                    <a:ea typeface="Cambria Math" panose="02040503050406030204" pitchFamily="18" charset="0"/>
                  </a:rPr>
                  <a:t>are values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35C69596-626E-4AD6-910F-9A9C2DAEA3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1772" y="1424972"/>
                <a:ext cx="10892028" cy="5199856"/>
              </a:xfrm>
              <a:blipFill>
                <a:blip r:embed="rId2"/>
                <a:stretch>
                  <a:fillRect l="-1007" t="-1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Content Placeholder 10" descr="A picture containing nature, outdoor, rock, tree&#10;&#10;Description automatically generated">
            <a:extLst>
              <a:ext uri="{FF2B5EF4-FFF2-40B4-BE49-F238E27FC236}">
                <a16:creationId xmlns:a16="http://schemas.microsoft.com/office/drawing/2014/main" id="{9F30DCB4-46BC-4587-B08F-E138A1C66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34725" y="0"/>
            <a:ext cx="4294950" cy="501634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E4048A-AEF5-45A4-A39F-AD49B9AC2D27}"/>
              </a:ext>
            </a:extLst>
          </p:cNvPr>
          <p:cNvGrpSpPr/>
          <p:nvPr/>
        </p:nvGrpSpPr>
        <p:grpSpPr>
          <a:xfrm>
            <a:off x="1498921" y="2494866"/>
            <a:ext cx="3148312" cy="369332"/>
            <a:chOff x="2558005" y="365125"/>
            <a:chExt cx="3148312" cy="36933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F609DEE-E9A7-46DC-A87F-8D40F8FFF89B}"/>
                </a:ext>
              </a:extLst>
            </p:cNvPr>
            <p:cNvSpPr txBox="1"/>
            <p:nvPr/>
          </p:nvSpPr>
          <p:spPr>
            <a:xfrm>
              <a:off x="2558005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B1F9AD-5877-45F6-BBBE-74636EEAAD71}"/>
                </a:ext>
              </a:extLst>
            </p:cNvPr>
            <p:cNvSpPr txBox="1"/>
            <p:nvPr/>
          </p:nvSpPr>
          <p:spPr>
            <a:xfrm>
              <a:off x="2951544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3475D91-159B-40B6-93CF-9640B0F19DBA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A08AE87-8689-45E1-9601-DA3B5B7E0D09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84944C-A295-449C-B570-F19FA19F409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AD27172-0626-43ED-95A5-74A089D7F0FF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2D0F119-3844-4869-BC98-F66D4746C5AF}"/>
                </a:ext>
              </a:extLst>
            </p:cNvPr>
            <p:cNvSpPr txBox="1"/>
            <p:nvPr/>
          </p:nvSpPr>
          <p:spPr>
            <a:xfrm>
              <a:off x="4919239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909EBC4-EBA4-495A-89BD-6E21C17AF845}"/>
                </a:ext>
              </a:extLst>
            </p:cNvPr>
            <p:cNvSpPr txBox="1"/>
            <p:nvPr/>
          </p:nvSpPr>
          <p:spPr>
            <a:xfrm>
              <a:off x="5312778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2981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1867-328A-48EB-8038-9A2E92FC4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4328AF-9925-4667-A252-50C475CB96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32857"/>
                <a:ext cx="10515600" cy="508861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Functions from streams to streams: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b="0" dirty="0"/>
              </a:p>
              <a:p>
                <a:pPr marL="0" indent="0">
                  <a:buNone/>
                </a:pPr>
                <a:endParaRPr lang="en-US" baseline="-25000" dirty="0"/>
              </a:p>
              <a:p>
                <a:endParaRPr lang="en-US" baseline="-25000" dirty="0"/>
              </a:p>
              <a:p>
                <a:endParaRPr lang="en-US" baseline="-25000" dirty="0"/>
              </a:p>
              <a:p>
                <a:r>
                  <a:rPr lang="en-US" dirty="0"/>
                  <a:t>Operators can have multiple inputs: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baseline="-25000" dirty="0"/>
              </a:p>
              <a:p>
                <a:endParaRPr lang="en-US" baseline="-25000" dirty="0"/>
              </a:p>
              <a:p>
                <a:endParaRPr lang="en-US" baseline="-25000" dirty="0"/>
              </a:p>
              <a:p>
                <a:endParaRPr lang="en-US" baseline="-25000" dirty="0"/>
              </a:p>
              <a:p>
                <a:r>
                  <a:rPr lang="en-US" dirty="0"/>
                  <a:t>Streams = arrows, operators = boxes</a:t>
                </a:r>
              </a:p>
              <a:p>
                <a:r>
                  <a:rPr lang="en-US" dirty="0"/>
                  <a:t>We only deal with </a:t>
                </a:r>
                <a:r>
                  <a:rPr lang="en-US" b="1" dirty="0"/>
                  <a:t>deterministic</a:t>
                </a:r>
                <a:r>
                  <a:rPr lang="en-US" dirty="0"/>
                  <a:t> operators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4328AF-9925-4667-A252-50C475CB96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32857"/>
                <a:ext cx="10515600" cy="5088618"/>
              </a:xfrm>
              <a:blipFill>
                <a:blip r:embed="rId2"/>
                <a:stretch>
                  <a:fillRect l="-1043" t="-2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66BF77-85B3-4F44-A59A-2F95C3DE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3A43427-9CB3-46FF-900D-F0FA5F2146AF}"/>
                  </a:ext>
                </a:extLst>
              </p:cNvPr>
              <p:cNvSpPr/>
              <p:nvPr/>
            </p:nvSpPr>
            <p:spPr>
              <a:xfrm>
                <a:off x="5544821" y="261357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3A43427-9CB3-46FF-900D-F0FA5F2146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821" y="2613579"/>
                <a:ext cx="732366" cy="5164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8C883F5-6F7E-4A70-B38E-61E60CA999BB}"/>
              </a:ext>
            </a:extLst>
          </p:cNvPr>
          <p:cNvCxnSpPr>
            <a:cxnSpLocks/>
          </p:cNvCxnSpPr>
          <p:nvPr/>
        </p:nvCxnSpPr>
        <p:spPr>
          <a:xfrm>
            <a:off x="5238153" y="2871812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5EE5E94-C2DB-4193-964D-E50FCF409697}"/>
              </a:ext>
            </a:extLst>
          </p:cNvPr>
          <p:cNvCxnSpPr>
            <a:cxnSpLocks/>
          </p:cNvCxnSpPr>
          <p:nvPr/>
        </p:nvCxnSpPr>
        <p:spPr>
          <a:xfrm>
            <a:off x="6277187" y="2866263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64A5FB6-C71B-47CF-89AE-EEABF4ECF426}"/>
                  </a:ext>
                </a:extLst>
              </p:cNvPr>
              <p:cNvSpPr/>
              <p:nvPr/>
            </p:nvSpPr>
            <p:spPr>
              <a:xfrm>
                <a:off x="5584010" y="4001687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64A5FB6-C71B-47CF-89AE-EEABF4ECF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010" y="4001687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49142AF-B55A-4C80-A474-90A4CF551EF5}"/>
              </a:ext>
            </a:extLst>
          </p:cNvPr>
          <p:cNvCxnSpPr>
            <a:cxnSpLocks/>
          </p:cNvCxnSpPr>
          <p:nvPr/>
        </p:nvCxnSpPr>
        <p:spPr>
          <a:xfrm>
            <a:off x="5039776" y="3986602"/>
            <a:ext cx="544234" cy="1685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1CD2BF-483A-4568-9A6E-7C88F6FC9D5D}"/>
              </a:ext>
            </a:extLst>
          </p:cNvPr>
          <p:cNvCxnSpPr>
            <a:cxnSpLocks/>
          </p:cNvCxnSpPr>
          <p:nvPr/>
        </p:nvCxnSpPr>
        <p:spPr>
          <a:xfrm>
            <a:off x="6316376" y="4254371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5B95FC6-15F5-4B78-BCDF-2A5DF0C8058A}"/>
              </a:ext>
            </a:extLst>
          </p:cNvPr>
          <p:cNvCxnSpPr>
            <a:cxnSpLocks/>
          </p:cNvCxnSpPr>
          <p:nvPr/>
        </p:nvCxnSpPr>
        <p:spPr>
          <a:xfrm flipV="1">
            <a:off x="5039776" y="4356111"/>
            <a:ext cx="544234" cy="1022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BBF01F9-670F-484A-A76F-8313DA0F11A7}"/>
              </a:ext>
            </a:extLst>
          </p:cNvPr>
          <p:cNvGrpSpPr/>
          <p:nvPr/>
        </p:nvGrpSpPr>
        <p:grpSpPr>
          <a:xfrm>
            <a:off x="3719184" y="2681597"/>
            <a:ext cx="1574156" cy="369332"/>
            <a:chOff x="3345083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34435C4-D9C7-4E33-B87B-B8CCD91E5BCF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34435C4-D9C7-4E33-B87B-B8CCD91E5B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DBF4C2-D04F-4C13-BC13-6FBB5277337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DBF4C2-D04F-4C13-BC13-6FBB527733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23F489A-6989-42EF-9C33-FFA4BF432DBD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23F489A-6989-42EF-9C33-FFA4BF432D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822DFC6-98A1-4DC3-B020-EF4AE4370898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204F3-DA61-41C8-938F-00B365CE6F8B}"/>
              </a:ext>
            </a:extLst>
          </p:cNvPr>
          <p:cNvGrpSpPr/>
          <p:nvPr/>
        </p:nvGrpSpPr>
        <p:grpSpPr>
          <a:xfrm>
            <a:off x="6710433" y="2692696"/>
            <a:ext cx="1574156" cy="369332"/>
            <a:chOff x="3345083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2A61E83-E07B-465C-A927-AEDD45BA758E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2A61E83-E07B-465C-A927-AEDD45BA75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00E3199-0948-4ABC-8058-89CC00E2622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00E3199-0948-4ABC-8058-89CC00E262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858509E-3309-489C-B7B1-3ADAE0C959DD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858509E-3309-489C-B7B1-3ADAE0C959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F71CA4B-37ED-4FE6-AF39-B062D51BB0A6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7AD76D0-01B7-4796-BC0C-16A44EA05F13}"/>
              </a:ext>
            </a:extLst>
          </p:cNvPr>
          <p:cNvGrpSpPr/>
          <p:nvPr/>
        </p:nvGrpSpPr>
        <p:grpSpPr>
          <a:xfrm>
            <a:off x="3571031" y="3838601"/>
            <a:ext cx="1574156" cy="369332"/>
            <a:chOff x="3345083" y="365125"/>
            <a:chExt cx="1574156" cy="369332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E8D0900-4750-4C50-81E4-1774EE7903C7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0259A94-4810-47DF-BDDD-C516D6523F57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33E703C-EED0-4DF5-99AC-86FCD136183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775804B-8C47-4AE7-901E-6E27F406705C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307F241-54F5-4A47-81BB-73B5B33D8DD8}"/>
              </a:ext>
            </a:extLst>
          </p:cNvPr>
          <p:cNvGrpSpPr/>
          <p:nvPr/>
        </p:nvGrpSpPr>
        <p:grpSpPr>
          <a:xfrm>
            <a:off x="3571031" y="4333488"/>
            <a:ext cx="1574156" cy="369332"/>
            <a:chOff x="3345083" y="365125"/>
            <a:chExt cx="1574156" cy="369332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B7CE42C-6035-4AA1-B95A-BE2792981144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BD6FC06-4C31-4924-96DD-9E2D37F6C1F2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CA20EC7-6637-4F5B-9BA7-FD00EE2BB9A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6A85234-E7D0-4AF4-BA82-6B85CB5F732F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43779A1-0F69-4A9F-97B4-1F62D7838FEB}"/>
              </a:ext>
            </a:extLst>
          </p:cNvPr>
          <p:cNvGrpSpPr/>
          <p:nvPr/>
        </p:nvGrpSpPr>
        <p:grpSpPr>
          <a:xfrm>
            <a:off x="6770478" y="4090310"/>
            <a:ext cx="1574156" cy="369332"/>
            <a:chOff x="3345083" y="365125"/>
            <a:chExt cx="1574156" cy="36933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6691474-251C-4838-A11B-52237A00879B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A84AE6F-0A7E-48E0-B7E6-19C1EBBBB4D0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B643B81-636B-4560-A3A4-1CF4B140F724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51ED942-C99D-4945-9547-ABE0A3C9580E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9981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B4042-7CD9-4DA6-9C80-F37EEAA11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Lifting</a:t>
            </a:r>
          </a:p>
        </p:txBody>
      </p:sp>
      <p:pic>
        <p:nvPicPr>
          <p:cNvPr id="6" name="Content Placeholder 5" descr="A picture containing sport, barbell&#10;&#10;Description automatically generated">
            <a:extLst>
              <a:ext uri="{FF2B5EF4-FFF2-40B4-BE49-F238E27FC236}">
                <a16:creationId xmlns:a16="http://schemas.microsoft.com/office/drawing/2014/main" id="{6DC7E63B-8911-4657-B89E-C2D57BFD2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24593" y="204499"/>
            <a:ext cx="4469740" cy="29723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10C77-3845-4544-BB39-E50631058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9B38587-C679-417A-B4D6-26D3F05E54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2733" y="2075392"/>
                <a:ext cx="10515600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Convert a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into a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Apply the function to each stream value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 defined as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endParaRPr lang="en-US" b="0" baseline="-25000" dirty="0"/>
              </a:p>
              <a:p>
                <a:r>
                  <a:rPr lang="en-US" b="0" dirty="0"/>
                  <a:t>Or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b="0" dirty="0"/>
                  <a:t> </a:t>
                </a:r>
                <a:br>
                  <a:rPr lang="en-US" b="0" dirty="0"/>
                </a:br>
                <a:r>
                  <a:rPr lang="en-US" b="0" dirty="0"/>
                  <a:t>(a stream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b="0" dirty="0"/>
                  <a:t> is also a function)</a:t>
                </a:r>
              </a:p>
              <a:p>
                <a:endParaRPr lang="en-US" b="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9B38587-C679-417A-B4D6-26D3F05E54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733" y="2075392"/>
                <a:ext cx="10515600" cy="4351338"/>
              </a:xfrm>
              <a:prstGeom prst="rect">
                <a:avLst/>
              </a:prstGeom>
              <a:blipFill>
                <a:blip r:embed="rId4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0CF4EC9-1F45-4AB5-A7F2-8800F0E73AE1}"/>
                  </a:ext>
                </a:extLst>
              </p:cNvPr>
              <p:cNvSpPr/>
              <p:nvPr/>
            </p:nvSpPr>
            <p:spPr>
              <a:xfrm>
                <a:off x="4995602" y="3661736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0CF4EC9-1F45-4AB5-A7F2-8800F0E73A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602" y="3661736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3F60865-444E-49E6-BFD2-14FFCD3495B0}"/>
              </a:ext>
            </a:extLst>
          </p:cNvPr>
          <p:cNvCxnSpPr>
            <a:cxnSpLocks/>
          </p:cNvCxnSpPr>
          <p:nvPr/>
        </p:nvCxnSpPr>
        <p:spPr>
          <a:xfrm>
            <a:off x="4688934" y="3919969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1C25E06-D852-49A7-B2CE-602813C14299}"/>
              </a:ext>
            </a:extLst>
          </p:cNvPr>
          <p:cNvCxnSpPr>
            <a:cxnSpLocks/>
          </p:cNvCxnSpPr>
          <p:nvPr/>
        </p:nvCxnSpPr>
        <p:spPr>
          <a:xfrm>
            <a:off x="5727968" y="3914420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71CF15-01BE-448F-B87F-AEF348C270C0}"/>
              </a:ext>
            </a:extLst>
          </p:cNvPr>
          <p:cNvGrpSpPr/>
          <p:nvPr/>
        </p:nvGrpSpPr>
        <p:grpSpPr>
          <a:xfrm>
            <a:off x="3134944" y="3738201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210FC1D-56D6-4A23-AC8D-46405904AD70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210FC1D-56D6-4A23-AC8D-46405904AD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119D227-9596-45D9-A9F1-645A57224975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119D227-9596-45D9-A9F1-645A572249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1AB7CBB-EE39-47E8-BD73-D7FD1EAB7E7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1AB7CBB-EE39-47E8-BD73-D7FD1EAB7E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1734C5-42AD-42C9-B439-D888C4CA815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B0F1514-CAFB-4FD4-B3E9-24B83FDA96BF}"/>
              </a:ext>
            </a:extLst>
          </p:cNvPr>
          <p:cNvGrpSpPr/>
          <p:nvPr/>
        </p:nvGrpSpPr>
        <p:grpSpPr>
          <a:xfrm>
            <a:off x="6156500" y="3738201"/>
            <a:ext cx="2077001" cy="369332"/>
            <a:chOff x="2558005" y="362473"/>
            <a:chExt cx="2077001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BDDAD85-B1C2-414F-8026-E6ABE90E0C71}"/>
                    </a:ext>
                  </a:extLst>
                </p:cNvPr>
                <p:cNvSpPr txBox="1"/>
                <p:nvPr/>
              </p:nvSpPr>
              <p:spPr>
                <a:xfrm>
                  <a:off x="2558005" y="362473"/>
                  <a:ext cx="581915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BDDAD85-B1C2-414F-8026-E6ABE90E0C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2473"/>
                  <a:ext cx="581915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2062" r="-12371"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74DCC9A-5C27-4E1B-BDD6-A3D54CDA2629}"/>
                    </a:ext>
                  </a:extLst>
                </p:cNvPr>
                <p:cNvSpPr txBox="1"/>
                <p:nvPr/>
              </p:nvSpPr>
              <p:spPr>
                <a:xfrm>
                  <a:off x="3135177" y="362473"/>
                  <a:ext cx="581915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74DCC9A-5C27-4E1B-BDD6-A3D54CDA26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5177" y="362473"/>
                  <a:ext cx="581915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2062" r="-11340"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05C3D02-52AE-432D-8118-23DDBCB790C2}"/>
                    </a:ext>
                  </a:extLst>
                </p:cNvPr>
                <p:cNvSpPr txBox="1"/>
                <p:nvPr/>
              </p:nvSpPr>
              <p:spPr>
                <a:xfrm>
                  <a:off x="3714470" y="362473"/>
                  <a:ext cx="579793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05C3D02-52AE-432D-8118-23DDBCB790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4470" y="362473"/>
                  <a:ext cx="579793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2062" r="-9278"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AD9A98-059C-461E-BC99-F6F7D98496D5}"/>
                </a:ext>
              </a:extLst>
            </p:cNvPr>
            <p:cNvSpPr txBox="1"/>
            <p:nvPr/>
          </p:nvSpPr>
          <p:spPr>
            <a:xfrm>
              <a:off x="4291642" y="362473"/>
              <a:ext cx="3433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0224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3E012357-5D75-4AC5-AA51-6ED0A357F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12" y="1947199"/>
            <a:ext cx="4385993" cy="26725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A0756E-DA84-46AA-B70C-FF63EC0F0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0334"/>
          </a:xfrm>
        </p:spPr>
        <p:txBody>
          <a:bodyPr/>
          <a:lstStyle/>
          <a:p>
            <a:r>
              <a:rPr lang="en-US" dirty="0"/>
              <a:t>Addition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629595-4BA1-4190-80BB-D55EFAF2C4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312980"/>
                <a:ext cx="10515600" cy="489585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Given two (synchronized) streams we can add them pointwise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:r>
                  <a:rPr lang="en-US" dirty="0">
                    <a:latin typeface="Cambria Math" panose="02040503050406030204" pitchFamily="18" charset="0"/>
                  </a:rPr>
                  <a:t>by lifting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+: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+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Audio mixing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629595-4BA1-4190-80BB-D55EFAF2C4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312980"/>
                <a:ext cx="10515600" cy="4895850"/>
              </a:xfrm>
              <a:blipFill>
                <a:blip r:embed="rId3"/>
                <a:stretch>
                  <a:fillRect l="-986" t="-2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E5BD8-F938-4E6B-973A-6A1A2089E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47810" y="6356350"/>
            <a:ext cx="1105989" cy="365125"/>
          </a:xfrm>
        </p:spPr>
        <p:txBody>
          <a:bodyPr/>
          <a:lstStyle/>
          <a:p>
            <a:fld id="{AC1FE16C-6F57-447F-9868-CA3471E9A7DC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Picture 6" descr="A picture containing outdoor, several&#10;&#10;Description automatically generated">
            <a:extLst>
              <a:ext uri="{FF2B5EF4-FFF2-40B4-BE49-F238E27FC236}">
                <a16:creationId xmlns:a16="http://schemas.microsoft.com/office/drawing/2014/main" id="{9C116BA5-F8DF-44E5-BF2C-0B45B19C2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67" y="1970310"/>
            <a:ext cx="4037157" cy="216310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3BAFB0E-762C-428F-A887-2A820CC3218B}"/>
              </a:ext>
            </a:extLst>
          </p:cNvPr>
          <p:cNvSpPr/>
          <p:nvPr/>
        </p:nvSpPr>
        <p:spPr>
          <a:xfrm>
            <a:off x="9062069" y="5752797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8F2C41FE-6E1C-4C8A-9FDC-864A7FD5EE18}"/>
              </a:ext>
            </a:extLst>
          </p:cNvPr>
          <p:cNvCxnSpPr>
            <a:cxnSpLocks/>
            <a:stCxn id="23" idx="3"/>
            <a:endCxn id="8" idx="0"/>
          </p:cNvCxnSpPr>
          <p:nvPr/>
        </p:nvCxnSpPr>
        <p:spPr>
          <a:xfrm>
            <a:off x="8592492" y="5545020"/>
            <a:ext cx="681244" cy="207777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60C1B58D-AF63-470B-9CAF-737E7325BB60}"/>
              </a:ext>
            </a:extLst>
          </p:cNvPr>
          <p:cNvCxnSpPr>
            <a:cxnSpLocks/>
            <a:stCxn id="28" idx="3"/>
            <a:endCxn id="8" idx="4"/>
          </p:cNvCxnSpPr>
          <p:nvPr/>
        </p:nvCxnSpPr>
        <p:spPr>
          <a:xfrm flipV="1">
            <a:off x="8592492" y="6159197"/>
            <a:ext cx="681244" cy="20589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96350F50-9CC8-4DAB-8290-8D0E934C8721}"/>
              </a:ext>
            </a:extLst>
          </p:cNvPr>
          <p:cNvCxnSpPr>
            <a:cxnSpLocks/>
            <a:stCxn id="8" idx="6"/>
          </p:cNvCxnSpPr>
          <p:nvPr/>
        </p:nvCxnSpPr>
        <p:spPr>
          <a:xfrm flipV="1">
            <a:off x="9485403" y="5951763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42D3AA5-CA3E-42C8-87A7-BDB856FA506F}"/>
              </a:ext>
            </a:extLst>
          </p:cNvPr>
          <p:cNvGrpSpPr/>
          <p:nvPr/>
        </p:nvGrpSpPr>
        <p:grpSpPr>
          <a:xfrm>
            <a:off x="7018336" y="5360354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57A1EC6-768B-49F1-B821-E24C2292B9A0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57A1EC6-768B-49F1-B821-E24C2292B9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66F8917-A105-4A88-8EEF-CA945A2CE13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66F8917-A105-4A88-8EEF-CA945A2CE1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2386BDD-51F6-4E30-8482-40596481587F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2386BDD-51F6-4E30-8482-4059648158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479A24B-6BB2-4885-BC92-F2944B24D4B0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18A8968-0800-447A-99BD-1F22860BAED6}"/>
              </a:ext>
            </a:extLst>
          </p:cNvPr>
          <p:cNvGrpSpPr/>
          <p:nvPr/>
        </p:nvGrpSpPr>
        <p:grpSpPr>
          <a:xfrm>
            <a:off x="7018336" y="6180423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38974E75-650C-4C14-AB14-B7F32BD63541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38974E75-650C-4C14-AB14-B7F32BD635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8532C32-3CFB-420B-84DA-A6717FADBA9D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8532C32-3CFB-420B-84DA-A6717FADBA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946B931-C6E0-468D-B0B6-2AD781C4A986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946B931-C6E0-468D-B0B6-2AD781C4A9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2C934E6-4585-4F38-BDE4-98BB1EFD4C5C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E09AE23-4A1F-4EE6-95CD-85868DE9447F}"/>
              </a:ext>
            </a:extLst>
          </p:cNvPr>
          <p:cNvGrpSpPr/>
          <p:nvPr/>
        </p:nvGrpSpPr>
        <p:grpSpPr>
          <a:xfrm>
            <a:off x="9837511" y="5752797"/>
            <a:ext cx="1574156" cy="369332"/>
            <a:chOff x="2951544" y="365125"/>
            <a:chExt cx="1574156" cy="36933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13C664B-FEA2-46E5-8871-9EC081BBDB67}"/>
                </a:ext>
              </a:extLst>
            </p:cNvPr>
            <p:cNvSpPr txBox="1"/>
            <p:nvPr/>
          </p:nvSpPr>
          <p:spPr>
            <a:xfrm>
              <a:off x="2951544" y="365125"/>
              <a:ext cx="3883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B3704B1-746E-4617-B55E-416F9729D879}"/>
                </a:ext>
              </a:extLst>
            </p:cNvPr>
            <p:cNvSpPr txBox="1"/>
            <p:nvPr/>
          </p:nvSpPr>
          <p:spPr>
            <a:xfrm>
              <a:off x="3345083" y="365125"/>
              <a:ext cx="41029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243B934-8B23-4398-AD25-0CB02F133B4C}"/>
                    </a:ext>
                  </a:extLst>
                </p:cNvPr>
                <p:cNvSpPr txBox="1"/>
                <p:nvPr/>
              </p:nvSpPr>
              <p:spPr>
                <a:xfrm>
                  <a:off x="3755382" y="365125"/>
                  <a:ext cx="349045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9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243B934-8B23-4398-AD25-0CB02F133B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5382" y="365125"/>
                  <a:ext cx="349045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184E3C8-2BA1-47B8-9BA6-2664C6C68D62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543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F441D-5753-4A83-A735-93B7701DE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sound of silence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C223C3-EE29-4749-9698-4A8A299A16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1057467" cy="4351338"/>
              </a:xfrm>
            </p:spPr>
            <p:txBody>
              <a:bodyPr/>
              <a:lstStyle/>
              <a:p>
                <a:r>
                  <a:rPr lang="en-US" dirty="0"/>
                  <a:t>Special stream 0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0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 ∀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endParaRPr lang="en-US" dirty="0"/>
              </a:p>
              <a:p>
                <a:r>
                  <a:rPr lang="en-US" dirty="0"/>
                  <a:t>0 is the neutral element for stream addition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C223C3-EE29-4749-9698-4A8A299A16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1057467" cy="4351338"/>
              </a:xfrm>
              <a:blipFill>
                <a:blip r:embed="rId2"/>
                <a:stretch>
                  <a:fillRect l="-93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FB320-AC25-4FAA-B89D-0D9908822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A picture containing accessory, orange, bandage, Band Aid&#10;&#10;Description automatically generated">
            <a:extLst>
              <a:ext uri="{FF2B5EF4-FFF2-40B4-BE49-F238E27FC236}">
                <a16:creationId xmlns:a16="http://schemas.microsoft.com/office/drawing/2014/main" id="{BCD4CCE3-467E-447A-A996-F6F59CBB2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34" y="3045089"/>
            <a:ext cx="3221567" cy="322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53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7CD29-A711-4E91-9F71-1989C9E1D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Amplification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75EF2-B7BB-4409-826D-CA3FF8A7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8E108535-70F9-4BDC-A93E-F5C8FAA05B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5064" y="3828983"/>
                <a:ext cx="8941045" cy="2478684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Increase amplitude by a factor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dirty="0">
                  <a:latin typeface="Cambria Math" panose="02040503050406030204" pitchFamily="18" charset="0"/>
                </a:endParaRPr>
              </a:p>
              <a:p>
                <a:r>
                  <a:rPr lang="en-US" dirty="0">
                    <a:latin typeface="Cambria Math" panose="02040503050406030204" pitchFamily="18" charset="0"/>
                  </a:rPr>
                  <a:t>Scaling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𝑐𝑥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 lifted: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: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:br>
                  <a:rPr lang="en-US" dirty="0"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br>
                  <a:rPr lang="en-US" dirty="0">
                    <a:ea typeface="Cambria Math" panose="02040503050406030204" pitchFamily="18" charset="0"/>
                  </a:rPr>
                </a:b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8E108535-70F9-4BDC-A93E-F5C8FAA05B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5064" y="3828983"/>
                <a:ext cx="8941045" cy="2478684"/>
              </a:xfrm>
              <a:blipFill>
                <a:blip r:embed="rId2"/>
                <a:stretch>
                  <a:fillRect l="-1227" t="-4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A274EAF5-2378-43CB-BFB7-4943FA326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62971"/>
            <a:ext cx="4471252" cy="2724483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1B814762-2AE8-457D-BAB2-A54FF5F71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7" y="1598742"/>
            <a:ext cx="5724525" cy="2266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A336108-5A86-4365-9E8B-E943F5F7D9B4}"/>
                  </a:ext>
                </a:extLst>
              </p:cNvPr>
              <p:cNvSpPr/>
              <p:nvPr/>
            </p:nvSpPr>
            <p:spPr>
              <a:xfrm>
                <a:off x="5603025" y="5994658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A336108-5A86-4365-9E8B-E943F5F7D9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3025" y="5994658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AF03320-BA1D-4D74-9467-250214C50D89}"/>
              </a:ext>
            </a:extLst>
          </p:cNvPr>
          <p:cNvCxnSpPr>
            <a:cxnSpLocks/>
          </p:cNvCxnSpPr>
          <p:nvPr/>
        </p:nvCxnSpPr>
        <p:spPr>
          <a:xfrm>
            <a:off x="5296357" y="6252891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AE095A7-DC37-4439-8F6F-658FCEBB7738}"/>
              </a:ext>
            </a:extLst>
          </p:cNvPr>
          <p:cNvCxnSpPr>
            <a:cxnSpLocks/>
          </p:cNvCxnSpPr>
          <p:nvPr/>
        </p:nvCxnSpPr>
        <p:spPr>
          <a:xfrm>
            <a:off x="6335391" y="6247342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48CB08D-C6DC-48BA-8973-780E488E3CB2}"/>
              </a:ext>
            </a:extLst>
          </p:cNvPr>
          <p:cNvGrpSpPr/>
          <p:nvPr/>
        </p:nvGrpSpPr>
        <p:grpSpPr>
          <a:xfrm>
            <a:off x="3742367" y="6071123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302927E6-FFF1-447D-A722-851ED986E9AD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302927E6-FFF1-447D-A722-851ED986E9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237F3E52-55F6-4D3E-9B8A-4F60DA2AB0AC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237F3E52-55F6-4D3E-9B8A-4F60DA2AB0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8E9E5766-FFD9-457A-90B9-BFF1D48FE24D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8E9E5766-FFD9-457A-90B9-BFF1D48FE2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4141F49-4AF2-4300-B9FB-E355959C3730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34D1FAA-E0EA-4E9C-8E4A-838AA97D4F47}"/>
              </a:ext>
            </a:extLst>
          </p:cNvPr>
          <p:cNvGrpSpPr/>
          <p:nvPr/>
        </p:nvGrpSpPr>
        <p:grpSpPr>
          <a:xfrm>
            <a:off x="6685917" y="6062676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E4BDD437-48C2-449E-85F8-71C4FF4D679B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E4BDD437-48C2-449E-85F8-71C4FF4D67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29700E34-7637-413F-AEA0-8755684E7F9E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29700E34-7637-413F-AEA0-8755684E7F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E936C790-7DAD-4D78-93EB-AE503251D9B7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E936C790-7DAD-4D78-93EB-AE503251D9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7050761-61A5-4FB6-9DB2-E39EB625CC12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1980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79C8B-C467-4A39-BDD2-7BAEE923C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A53BFC-3FE3-48E0-AB15-8E64D3743D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10744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Lifted unary minus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</m:oMath>
                </a14:m>
                <a:endParaRPr lang="en-US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=−(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A53BFC-3FE3-48E0-AB15-8E64D3743D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1074400" cy="4351338"/>
              </a:xfrm>
              <a:blipFill>
                <a:blip r:embed="rId2"/>
                <a:stretch>
                  <a:fillRect l="-991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471AE-72A2-4A49-90D0-96481DE8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E2CABB2-FB74-45FB-9B3B-A742C5EFB348}"/>
                  </a:ext>
                </a:extLst>
              </p:cNvPr>
              <p:cNvSpPr/>
              <p:nvPr/>
            </p:nvSpPr>
            <p:spPr>
              <a:xfrm>
                <a:off x="5433208" y="376969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E2CABB2-FB74-45FB-9B3B-A742C5EFB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3208" y="3769699"/>
                <a:ext cx="732366" cy="5164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04F239-0A01-436E-9F3D-5696968689A8}"/>
              </a:ext>
            </a:extLst>
          </p:cNvPr>
          <p:cNvCxnSpPr>
            <a:cxnSpLocks/>
          </p:cNvCxnSpPr>
          <p:nvPr/>
        </p:nvCxnSpPr>
        <p:spPr>
          <a:xfrm>
            <a:off x="5126540" y="4027932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9ED25D-65BA-4613-BC83-800260302133}"/>
              </a:ext>
            </a:extLst>
          </p:cNvPr>
          <p:cNvCxnSpPr>
            <a:cxnSpLocks/>
          </p:cNvCxnSpPr>
          <p:nvPr/>
        </p:nvCxnSpPr>
        <p:spPr>
          <a:xfrm>
            <a:off x="6165574" y="4022383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45D3F99-E39B-4183-97A1-5EBC1CE75B76}"/>
              </a:ext>
            </a:extLst>
          </p:cNvPr>
          <p:cNvGrpSpPr/>
          <p:nvPr/>
        </p:nvGrpSpPr>
        <p:grpSpPr>
          <a:xfrm>
            <a:off x="3572550" y="3846164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712309B-A5F8-4FEA-AA6F-72146CD9934D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712309B-A5F8-4FEA-AA6F-72146CD993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153F5B3-5AFE-4BDE-A3BD-CAD0C567779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153F5B3-5AFE-4BDE-A3BD-CAD0C56777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F2121E4-D39F-43F9-9B1D-63E1F2C7876E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F2121E4-D39F-43F9-9B1D-63E1F2C787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795CD8-8D1D-4B4C-B7A4-DE1DEA33EF2B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BC7760F-9D8F-49AF-849E-B6F77F88E60C}"/>
              </a:ext>
            </a:extLst>
          </p:cNvPr>
          <p:cNvGrpSpPr/>
          <p:nvPr/>
        </p:nvGrpSpPr>
        <p:grpSpPr>
          <a:xfrm>
            <a:off x="6573819" y="3816628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1E4937E-F705-44C4-B463-1CECCFDC5F8E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1E4937E-F705-44C4-B463-1CECCFDC5F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1194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58501E3-657A-4AD1-9181-1220942634F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58501E3-657A-4AD1-9181-1220942634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 r="-1818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EFC1945-BD08-4286-BAD8-2B952E87DCD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EFC1945-BD08-4286-BAD8-2B952E87DC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597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0064397-E16D-44CA-A198-B94F33C21B4A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AFC16701-6CEF-4363-9128-EC5CC296439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33" r="54931" b="27121"/>
          <a:stretch/>
        </p:blipFill>
        <p:spPr>
          <a:xfrm>
            <a:off x="3068994" y="4504749"/>
            <a:ext cx="2187728" cy="7487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859269-21FD-4847-ABB6-5AE34A845B8A}"/>
              </a:ext>
            </a:extLst>
          </p:cNvPr>
          <p:cNvSpPr/>
          <p:nvPr/>
        </p:nvSpPr>
        <p:spPr>
          <a:xfrm>
            <a:off x="3966089" y="5318928"/>
            <a:ext cx="468406" cy="449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75CF5074-FF18-4782-928B-AA5233DFB14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79" r="54931" b="1024"/>
          <a:stretch/>
        </p:blipFill>
        <p:spPr>
          <a:xfrm>
            <a:off x="6267033" y="4594841"/>
            <a:ext cx="2187728" cy="72408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8E9F5D9-873D-4B01-8DF5-241B7B6271B1}"/>
              </a:ext>
            </a:extLst>
          </p:cNvPr>
          <p:cNvSpPr/>
          <p:nvPr/>
        </p:nvSpPr>
        <p:spPr>
          <a:xfrm>
            <a:off x="7189100" y="5318928"/>
            <a:ext cx="468406" cy="449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06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287D92-D2E3-4A42-87EA-E8085153DC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Delay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287D92-D2E3-4A42-87EA-E8085153DC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09702C-78C2-4FAC-A417-9403F2C841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51934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Output is input delayed by one time unit</a:t>
                </a:r>
              </a:p>
              <a:p>
                <a:r>
                  <a:rPr lang="en-US" dirty="0"/>
                  <a:t>First value is 0</a:t>
                </a:r>
              </a:p>
              <a:p>
                <a:r>
                  <a:rPr lang="en-US" dirty="0"/>
                  <a:t>The name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comes from DSP (z-transform)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0,      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−1],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09702C-78C2-4FAC-A417-9403F2C841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519348"/>
              </a:xfrm>
              <a:blipFill>
                <a:blip r:embed="rId3"/>
                <a:stretch>
                  <a:fillRect l="-1043" t="-2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75B894-C680-4CC9-B40B-3E50CFEA0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4558854-5ADD-4E79-B335-02DB1C9D2256}"/>
                  </a:ext>
                </a:extLst>
              </p:cNvPr>
              <p:cNvSpPr/>
              <p:nvPr/>
            </p:nvSpPr>
            <p:spPr>
              <a:xfrm>
                <a:off x="5603025" y="5563585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4558854-5ADD-4E79-B335-02DB1C9D2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3025" y="5563585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95B7D30-AAEA-48EB-8414-B78996F0AA4C}"/>
              </a:ext>
            </a:extLst>
          </p:cNvPr>
          <p:cNvCxnSpPr>
            <a:cxnSpLocks/>
          </p:cNvCxnSpPr>
          <p:nvPr/>
        </p:nvCxnSpPr>
        <p:spPr>
          <a:xfrm>
            <a:off x="5296357" y="5821818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BDAAFCB-7ED7-4EA0-BC2A-47D740108B1E}"/>
              </a:ext>
            </a:extLst>
          </p:cNvPr>
          <p:cNvCxnSpPr>
            <a:cxnSpLocks/>
          </p:cNvCxnSpPr>
          <p:nvPr/>
        </p:nvCxnSpPr>
        <p:spPr>
          <a:xfrm>
            <a:off x="6335391" y="5816269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59E0C6-E10C-42D1-BA09-2524BB1B2B1B}"/>
              </a:ext>
            </a:extLst>
          </p:cNvPr>
          <p:cNvGrpSpPr/>
          <p:nvPr/>
        </p:nvGrpSpPr>
        <p:grpSpPr>
          <a:xfrm>
            <a:off x="3348828" y="5640050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96C7270-5DB4-4285-A20F-A415A3D614CC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96C7270-5DB4-4285-A20F-A415A3D614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E0E1E14-4228-4712-916A-9F64FB6930B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E0E1E14-4228-4712-916A-9F64FB6930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8EE61DD-AEB8-4DC1-A229-56AFC5A5E16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8EE61DD-AEB8-4DC1-A229-56AFC5A5E1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CC8DFFE-4F67-47FD-9FFE-A331F6A88B78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CC8DFFE-4F67-47FD-9FFE-A331F6A88B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42DE4-63CB-4AF9-80A1-A0E9F6820FB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8C91E5D-391D-46F0-84BC-A8B1017CDCEF}"/>
              </a:ext>
            </a:extLst>
          </p:cNvPr>
          <p:cNvGrpSpPr/>
          <p:nvPr/>
        </p:nvGrpSpPr>
        <p:grpSpPr>
          <a:xfrm>
            <a:off x="6718959" y="5608991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E20E01-6417-45C2-91E3-96A94B19EBDC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E20E01-6417-45C2-91E3-96A94B19EB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46D86EC-FBAA-4ADD-800D-A8C6BF9995B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46D86EC-FBAA-4ADD-800D-A8C6BF9995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3957357-B5B8-446C-94F2-06C3D4537A1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3957357-B5B8-446C-94F2-06C3D4537A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B60FD9E-3D0D-416D-8660-C5FD9E663EF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B60FD9E-3D0D-416D-8660-C5FD9E663E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6B550CD-AEC2-42C5-BC75-DD25C82AA821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7867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8BF46-5843-43C3-9090-4009DA1C8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281"/>
            <a:ext cx="10515600" cy="905719"/>
          </a:xfrm>
        </p:spPr>
        <p:txBody>
          <a:bodyPr/>
          <a:lstStyle/>
          <a:p>
            <a:r>
              <a:rPr lang="en-US" sz="3600" b="1" dirty="0"/>
              <a:t>A success story: VMware Skyline Proactive Intelligence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8498EA-E677-45EA-97F8-A762F2584C8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5786" y="1406324"/>
            <a:ext cx="11488174" cy="4308676"/>
          </a:xfrm>
        </p:spPr>
        <p:txBody>
          <a:bodyPr/>
          <a:lstStyle/>
          <a:p>
            <a:pPr marL="342900" indent="-342900"/>
            <a:r>
              <a:rPr lang="en-US" sz="2400" dirty="0"/>
              <a:t>Identifying and resolving potential issues before they occur</a:t>
            </a:r>
          </a:p>
          <a:p>
            <a:pPr marL="342900" indent="-342900"/>
            <a:r>
              <a:rPr lang="en-US" sz="2400" dirty="0"/>
              <a:t>VMware cloud service</a:t>
            </a:r>
          </a:p>
          <a:p>
            <a:pPr marL="342900" indent="-342900"/>
            <a:r>
              <a:rPr lang="en-US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https://www.vmware.com/support/services/skyline.html</a:t>
            </a:r>
            <a:r>
              <a:rPr lang="en-US" sz="2400" dirty="0"/>
              <a:t> </a:t>
            </a:r>
          </a:p>
          <a:p>
            <a:pPr marL="342900" indent="-342900"/>
            <a:r>
              <a:rPr lang="en-US" sz="2400" dirty="0">
                <a:ea typeface="+mn-lt"/>
                <a:cs typeface="+mn-lt"/>
              </a:rPr>
              <a:t>Supports 8 different VMware products</a:t>
            </a:r>
            <a:endParaRPr lang="en-US" sz="2400" dirty="0"/>
          </a:p>
          <a:p>
            <a:pPr marL="342900" indent="-342900"/>
            <a:r>
              <a:rPr lang="en-US" sz="2400" dirty="0"/>
              <a:t>Expert-written rules detect and report issues (e.g., misconfigurations)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63678D-9DF1-4691-AB8C-7CFD48FC2A35}"/>
              </a:ext>
            </a:extLst>
          </p:cNvPr>
          <p:cNvSpPr txBox="1"/>
          <p:nvPr/>
        </p:nvSpPr>
        <p:spPr>
          <a:xfrm>
            <a:off x="757942" y="4487974"/>
            <a:ext cx="1953583" cy="1068626"/>
          </a:xfrm>
          <a:prstGeom prst="rect">
            <a:avLst/>
          </a:prstGeom>
          <a:solidFill>
            <a:srgbClr val="FFFFCC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chemeClr val="tx2"/>
                </a:solidFill>
              </a:rPr>
              <a:t>Customer </a:t>
            </a:r>
            <a:br>
              <a:rPr lang="en-US" sz="2800" dirty="0">
                <a:solidFill>
                  <a:schemeClr val="tx2"/>
                </a:solidFill>
              </a:rPr>
            </a:br>
            <a:r>
              <a:rPr lang="en-US" sz="2800" dirty="0">
                <a:solidFill>
                  <a:schemeClr val="tx2"/>
                </a:solidFill>
              </a:rPr>
              <a:t>cloud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F9E53830-F8FF-410D-A6CA-A27FF91FF219}"/>
              </a:ext>
            </a:extLst>
          </p:cNvPr>
          <p:cNvSpPr/>
          <p:nvPr/>
        </p:nvSpPr>
        <p:spPr>
          <a:xfrm>
            <a:off x="2711524" y="4676298"/>
            <a:ext cx="2320208" cy="691979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</a:rPr>
              <a:t>configs</a:t>
            </a:r>
          </a:p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</a:rPr>
              <a:t>upgrades</a:t>
            </a:r>
          </a:p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</a:rPr>
              <a:t>telemetry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DB4EE8-89EF-41FE-AA80-1748B01410A8}"/>
              </a:ext>
            </a:extLst>
          </p:cNvPr>
          <p:cNvSpPr txBox="1"/>
          <p:nvPr/>
        </p:nvSpPr>
        <p:spPr>
          <a:xfrm>
            <a:off x="5031733" y="4487974"/>
            <a:ext cx="1953583" cy="1068626"/>
          </a:xfrm>
          <a:prstGeom prst="rect">
            <a:avLst/>
          </a:prstGeom>
          <a:solidFill>
            <a:srgbClr val="FFFFCC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chemeClr val="tx2"/>
                </a:solidFill>
              </a:rPr>
              <a:t>Skyline</a:t>
            </a:r>
          </a:p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chemeClr val="tx2"/>
                </a:solidFill>
              </a:rPr>
              <a:t>service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EEEA7C8-5A68-420C-AB4D-0616F9D7FB57}"/>
              </a:ext>
            </a:extLst>
          </p:cNvPr>
          <p:cNvSpPr/>
          <p:nvPr/>
        </p:nvSpPr>
        <p:spPr>
          <a:xfrm>
            <a:off x="6985315" y="4691626"/>
            <a:ext cx="2320208" cy="691979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</a:rPr>
              <a:t>issues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F5CFF5-48AC-4367-96AE-792893DE4C24}"/>
              </a:ext>
            </a:extLst>
          </p:cNvPr>
          <p:cNvSpPr txBox="1"/>
          <p:nvPr/>
        </p:nvSpPr>
        <p:spPr>
          <a:xfrm>
            <a:off x="9305524" y="4503301"/>
            <a:ext cx="1953583" cy="1075038"/>
          </a:xfrm>
          <a:prstGeom prst="rect">
            <a:avLst/>
          </a:prstGeom>
          <a:solidFill>
            <a:srgbClr val="FFFFCC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chemeClr val="tx2"/>
                </a:solidFill>
              </a:rPr>
              <a:t>DB &amp;</a:t>
            </a:r>
            <a:br>
              <a:rPr lang="en-US" sz="2800" dirty="0">
                <a:solidFill>
                  <a:schemeClr val="tx2"/>
                </a:solidFill>
              </a:rPr>
            </a:br>
            <a:r>
              <a:rPr lang="en-US" sz="2800" dirty="0">
                <a:solidFill>
                  <a:schemeClr val="tx2"/>
                </a:solidFill>
              </a:rPr>
              <a:t>UI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5BE104-F15A-46E3-AB69-85D3FA95609C}"/>
              </a:ext>
            </a:extLst>
          </p:cNvPr>
          <p:cNvSpPr/>
          <p:nvPr/>
        </p:nvSpPr>
        <p:spPr>
          <a:xfrm>
            <a:off x="3923818" y="4103225"/>
            <a:ext cx="7882396" cy="1875099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FEC26BF4-C711-4E8D-B487-BC6D425672BB}"/>
              </a:ext>
            </a:extLst>
          </p:cNvPr>
          <p:cNvCxnSpPr>
            <a:cxnSpLocks/>
            <a:stCxn id="13" idx="3"/>
            <a:endCxn id="12" idx="2"/>
          </p:cNvCxnSpPr>
          <p:nvPr/>
        </p:nvCxnSpPr>
        <p:spPr>
          <a:xfrm flipV="1">
            <a:off x="2361458" y="5578339"/>
            <a:ext cx="7920858" cy="766629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C5CB5AA-E6D1-40DD-B796-BBCF5F98DFCF}"/>
              </a:ext>
            </a:extLst>
          </p:cNvPr>
          <p:cNvSpPr txBox="1"/>
          <p:nvPr/>
        </p:nvSpPr>
        <p:spPr>
          <a:xfrm>
            <a:off x="1292447" y="6021802"/>
            <a:ext cx="1069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Browse</a:t>
            </a:r>
            <a:br>
              <a:rPr lang="en-US" dirty="0"/>
            </a:br>
            <a:r>
              <a:rPr lang="en-US" dirty="0"/>
              <a:t>problems</a:t>
            </a:r>
          </a:p>
        </p:txBody>
      </p:sp>
    </p:spTree>
    <p:extLst>
      <p:ext uri="{BB962C8B-B14F-4D97-AF65-F5344CB8AC3E}">
        <p14:creationId xmlns:p14="http://schemas.microsoft.com/office/powerpoint/2010/main" val="326312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D7276-D14A-4D34-A879-77D79FC7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Chaining operators into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8B4716-2EFD-4FFB-B2DB-C81E66C7C1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Function composition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2))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8B4716-2EFD-4FFB-B2DB-C81E66C7C1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178E5-FD07-46C1-B7E1-195BFA03B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E0E73F-81C7-4E11-AE79-4E4F04191B41}"/>
                  </a:ext>
                </a:extLst>
              </p:cNvPr>
              <p:cNvSpPr/>
              <p:nvPr/>
            </p:nvSpPr>
            <p:spPr>
              <a:xfrm>
                <a:off x="4663675" y="261576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E0E73F-81C7-4E11-AE79-4E4F04191B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675" y="2615769"/>
                <a:ext cx="732366" cy="5164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AD8AFA8-3190-4FE4-8628-27D5C061A479}"/>
              </a:ext>
            </a:extLst>
          </p:cNvPr>
          <p:cNvCxnSpPr>
            <a:cxnSpLocks/>
          </p:cNvCxnSpPr>
          <p:nvPr/>
        </p:nvCxnSpPr>
        <p:spPr>
          <a:xfrm>
            <a:off x="4357007" y="2874002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2B300-C8F6-42F2-9685-5ED4B769807B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5396041" y="2874003"/>
            <a:ext cx="4214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246396B-A576-4DCF-8B6E-7B420D61CD97}"/>
              </a:ext>
            </a:extLst>
          </p:cNvPr>
          <p:cNvSpPr txBox="1"/>
          <p:nvPr/>
        </p:nvSpPr>
        <p:spPr>
          <a:xfrm>
            <a:off x="3966625" y="2683787"/>
            <a:ext cx="390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683BDAC-F865-441F-8723-AA0391D31EB3}"/>
                  </a:ext>
                </a:extLst>
              </p:cNvPr>
              <p:cNvSpPr/>
              <p:nvPr/>
            </p:nvSpPr>
            <p:spPr>
              <a:xfrm>
                <a:off x="5817509" y="261576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683BDAC-F865-441F-8723-AA0391D31E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509" y="2615769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F6A6CCC-EEEF-45C2-B243-E6EEDDA6CE08}"/>
                  </a:ext>
                </a:extLst>
              </p:cNvPr>
              <p:cNvSpPr/>
              <p:nvPr/>
            </p:nvSpPr>
            <p:spPr>
              <a:xfrm>
                <a:off x="6971343" y="261021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F6A6CCC-EEEF-45C2-B243-E6EEDDA6CE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1343" y="2610219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10D9E0-DF7E-4FD6-89BE-94133536F796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6549875" y="2868453"/>
            <a:ext cx="42146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3A9842-91DD-4213-8403-7E56AD189AA0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7703709" y="2868453"/>
            <a:ext cx="37626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7D6C1F0-3FB8-4096-8A3D-FB7A6C792B7C}"/>
              </a:ext>
            </a:extLst>
          </p:cNvPr>
          <p:cNvSpPr txBox="1"/>
          <p:nvPr/>
        </p:nvSpPr>
        <p:spPr>
          <a:xfrm>
            <a:off x="8079974" y="2655793"/>
            <a:ext cx="237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C4B7B9-5E68-4EBC-B591-2B41104EB069}"/>
              </a:ext>
            </a:extLst>
          </p:cNvPr>
          <p:cNvSpPr/>
          <p:nvPr/>
        </p:nvSpPr>
        <p:spPr>
          <a:xfrm>
            <a:off x="4492699" y="2442754"/>
            <a:ext cx="3378414" cy="168576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60B1E4F-D6DC-4AEA-A4E1-5CAE5DDF92F3}"/>
                  </a:ext>
                </a:extLst>
              </p:cNvPr>
              <p:cNvSpPr/>
              <p:nvPr/>
            </p:nvSpPr>
            <p:spPr>
              <a:xfrm>
                <a:off x="4663675" y="3372142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60B1E4F-D6DC-4AEA-A4E1-5CAE5DDF92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675" y="3372142"/>
                <a:ext cx="732366" cy="5164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939AB7-4897-4237-8E0D-AA18EDEE5449}"/>
              </a:ext>
            </a:extLst>
          </p:cNvPr>
          <p:cNvCxnSpPr>
            <a:cxnSpLocks/>
            <a:stCxn id="20" idx="3"/>
            <a:endCxn id="9" idx="2"/>
          </p:cNvCxnSpPr>
          <p:nvPr/>
        </p:nvCxnSpPr>
        <p:spPr>
          <a:xfrm flipV="1">
            <a:off x="5396041" y="3132236"/>
            <a:ext cx="787651" cy="4981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7C78225-6EBF-421B-B8E1-C88A04DBEB59}"/>
              </a:ext>
            </a:extLst>
          </p:cNvPr>
          <p:cNvCxnSpPr>
            <a:cxnSpLocks/>
          </p:cNvCxnSpPr>
          <p:nvPr/>
        </p:nvCxnSpPr>
        <p:spPr>
          <a:xfrm>
            <a:off x="4357007" y="3636281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64D4D04-C0F1-49FC-9A36-3178B35D0158}"/>
              </a:ext>
            </a:extLst>
          </p:cNvPr>
          <p:cNvSpPr txBox="1"/>
          <p:nvPr/>
        </p:nvSpPr>
        <p:spPr>
          <a:xfrm>
            <a:off x="3966625" y="3446066"/>
            <a:ext cx="390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i2</a:t>
            </a:r>
          </a:p>
        </p:txBody>
      </p:sp>
    </p:spTree>
    <p:extLst>
      <p:ext uri="{BB962C8B-B14F-4D97-AF65-F5344CB8AC3E}">
        <p14:creationId xmlns:p14="http://schemas.microsoft.com/office/powerpoint/2010/main" val="486923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26450-7B8C-4FC9-929A-8FFD40C5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cancellation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35420-0079-4993-B740-DB600041B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Predict future values (easy for periodic signals) </a:t>
            </a:r>
          </a:p>
          <a:p>
            <a:r>
              <a:rPr lang="en-US" dirty="0"/>
              <a:t>G</a:t>
            </a:r>
            <a:r>
              <a:rPr lang="en-US" sz="2800" dirty="0"/>
              <a:t>enerate a negated stream</a:t>
            </a:r>
          </a:p>
          <a:p>
            <a:r>
              <a:rPr lang="en-US" dirty="0"/>
              <a:t>Add it to original stream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A0BE7-1AEE-47B8-B70C-49EF5245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 descr="A picture containing earphone, electronics&#10;&#10;Description automatically generated">
            <a:extLst>
              <a:ext uri="{FF2B5EF4-FFF2-40B4-BE49-F238E27FC236}">
                <a16:creationId xmlns:a16="http://schemas.microsoft.com/office/drawing/2014/main" id="{DF271762-82A5-415E-8D2F-92B29FA0B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237" y="1527720"/>
            <a:ext cx="2406294" cy="3915833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3440F70-6998-4655-9332-3949C612BA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33"/>
          <a:stretch/>
        </p:blipFill>
        <p:spPr>
          <a:xfrm>
            <a:off x="2238947" y="3754048"/>
            <a:ext cx="4854183" cy="19687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28CCA8B-E757-48AA-B1AE-A05BF4047468}"/>
              </a:ext>
            </a:extLst>
          </p:cNvPr>
          <p:cNvSpPr/>
          <p:nvPr/>
        </p:nvSpPr>
        <p:spPr>
          <a:xfrm>
            <a:off x="6540412" y="5757450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C278AA-8555-41E2-84A4-49A5C5A6B77C}"/>
              </a:ext>
            </a:extLst>
          </p:cNvPr>
          <p:cNvSpPr txBox="1"/>
          <p:nvPr/>
        </p:nvSpPr>
        <p:spPr>
          <a:xfrm>
            <a:off x="4666788" y="5665889"/>
            <a:ext cx="266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/>
              <a:t>i</a:t>
            </a:r>
            <a:endParaRPr lang="en-US" sz="2800" i="1" baseline="-25000" dirty="0"/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8A7C1265-2A32-4115-8CDC-169CAFF99039}"/>
              </a:ext>
            </a:extLst>
          </p:cNvPr>
          <p:cNvCxnSpPr>
            <a:cxnSpLocks/>
            <a:stCxn id="12" idx="3"/>
            <a:endCxn id="10" idx="0"/>
          </p:cNvCxnSpPr>
          <p:nvPr/>
        </p:nvCxnSpPr>
        <p:spPr>
          <a:xfrm flipV="1">
            <a:off x="4933208" y="5757450"/>
            <a:ext cx="1818871" cy="170049"/>
          </a:xfrm>
          <a:prstGeom prst="bentConnector4">
            <a:avLst>
              <a:gd name="adj1" fmla="val 23111"/>
              <a:gd name="adj2" fmla="val 244783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5">
            <a:extLst>
              <a:ext uri="{FF2B5EF4-FFF2-40B4-BE49-F238E27FC236}">
                <a16:creationId xmlns:a16="http://schemas.microsoft.com/office/drawing/2014/main" id="{51E3AC85-B97C-4919-A73A-1595A6E1D533}"/>
              </a:ext>
            </a:extLst>
          </p:cNvPr>
          <p:cNvCxnSpPr>
            <a:cxnSpLocks/>
            <a:stCxn id="12" idx="3"/>
            <a:endCxn id="19" idx="2"/>
          </p:cNvCxnSpPr>
          <p:nvPr/>
        </p:nvCxnSpPr>
        <p:spPr>
          <a:xfrm>
            <a:off x="4933208" y="5927499"/>
            <a:ext cx="836997" cy="433875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9">
            <a:extLst>
              <a:ext uri="{FF2B5EF4-FFF2-40B4-BE49-F238E27FC236}">
                <a16:creationId xmlns:a16="http://schemas.microsoft.com/office/drawing/2014/main" id="{B33BD7D4-9B6F-4D25-8978-7E0CAB20E5FD}"/>
              </a:ext>
            </a:extLst>
          </p:cNvPr>
          <p:cNvCxnSpPr>
            <a:cxnSpLocks/>
            <a:stCxn id="10" idx="6"/>
          </p:cNvCxnSpPr>
          <p:nvPr/>
        </p:nvCxnSpPr>
        <p:spPr>
          <a:xfrm flipV="1">
            <a:off x="6963746" y="5956416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2E1A8B2-2E7A-4565-BD53-80D0C0408C88}"/>
              </a:ext>
            </a:extLst>
          </p:cNvPr>
          <p:cNvSpPr txBox="1"/>
          <p:nvPr/>
        </p:nvSpPr>
        <p:spPr>
          <a:xfrm>
            <a:off x="7263967" y="5646394"/>
            <a:ext cx="373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o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0BA7DF0-82AF-4BA9-A257-FD04BFA57D36}"/>
              </a:ext>
            </a:extLst>
          </p:cNvPr>
          <p:cNvSpPr/>
          <p:nvPr/>
        </p:nvSpPr>
        <p:spPr>
          <a:xfrm>
            <a:off x="5770205" y="6158174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5CC4EE95-8729-4B4F-9375-B011B060AD35}"/>
              </a:ext>
            </a:extLst>
          </p:cNvPr>
          <p:cNvCxnSpPr>
            <a:cxnSpLocks/>
            <a:stCxn id="19" idx="6"/>
            <a:endCxn id="10" idx="4"/>
          </p:cNvCxnSpPr>
          <p:nvPr/>
        </p:nvCxnSpPr>
        <p:spPr>
          <a:xfrm flipV="1">
            <a:off x="6193539" y="6163850"/>
            <a:ext cx="558540" cy="19752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36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7" grpId="0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D6A4C-1C63-4378-BBC2-54F92B603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equivalence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C01A0-B82F-44B2-A2DD-2EF3C0A45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circuits are equivalent </a:t>
            </a:r>
            <a:r>
              <a:rPr lang="en-US" dirty="0" err="1"/>
              <a:t>iff</a:t>
            </a:r>
            <a:br>
              <a:rPr lang="en-US" dirty="0"/>
            </a:br>
            <a:r>
              <a:rPr lang="en-US" dirty="0"/>
              <a:t>they compute the same result given the same inputs</a:t>
            </a:r>
          </a:p>
          <a:p>
            <a:r>
              <a:rPr lang="en-US" dirty="0"/>
              <a:t>Function composition is associative =&gt; these circuits are equivalent: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DA6E7F-5812-4F2A-9CF2-9B8114004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FA81CCE-C1BA-409A-AD87-6D8265B56B8E}"/>
                  </a:ext>
                </a:extLst>
              </p:cNvPr>
              <p:cNvSpPr/>
              <p:nvPr/>
            </p:nvSpPr>
            <p:spPr>
              <a:xfrm>
                <a:off x="2411825" y="4239731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FA81CCE-C1BA-409A-AD87-6D8265B56B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825" y="4239731"/>
                <a:ext cx="732366" cy="5164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17B264D-9567-46E1-9243-874EEC30B683}"/>
              </a:ext>
            </a:extLst>
          </p:cNvPr>
          <p:cNvCxnSpPr>
            <a:cxnSpLocks/>
          </p:cNvCxnSpPr>
          <p:nvPr/>
        </p:nvCxnSpPr>
        <p:spPr>
          <a:xfrm>
            <a:off x="2105157" y="4497964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A9A47B8-EDC4-4E4C-B9C1-38DA412A7690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3144191" y="4497965"/>
            <a:ext cx="4214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B7E46B1-E1AE-4B2E-BFBD-971C42AB0A84}"/>
                  </a:ext>
                </a:extLst>
              </p:cNvPr>
              <p:cNvSpPr/>
              <p:nvPr/>
            </p:nvSpPr>
            <p:spPr>
              <a:xfrm>
                <a:off x="3565659" y="4239731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B7E46B1-E1AE-4B2E-BFBD-971C42AB0A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659" y="4239731"/>
                <a:ext cx="732366" cy="5164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5CD393A-C250-4AF6-BCA2-6062F15126C3}"/>
                  </a:ext>
                </a:extLst>
              </p:cNvPr>
              <p:cNvSpPr/>
              <p:nvPr/>
            </p:nvSpPr>
            <p:spPr>
              <a:xfrm>
                <a:off x="4719493" y="4234181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5CD393A-C250-4AF6-BCA2-6062F15126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9493" y="4234181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061C756-BB36-4E4F-933C-723939B154B9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4298025" y="4492415"/>
            <a:ext cx="42146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9157CF4-1F9C-41F1-AB6C-1E95BCD319CB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5451859" y="4492415"/>
            <a:ext cx="37626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6D4BF02-8805-43CE-9CD0-6311BEABC20F}"/>
                  </a:ext>
                </a:extLst>
              </p:cNvPr>
              <p:cNvSpPr/>
              <p:nvPr/>
            </p:nvSpPr>
            <p:spPr>
              <a:xfrm>
                <a:off x="7194490" y="4232064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6D4BF02-8805-43CE-9CD0-6311BEABC2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4490" y="4232064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EBB5FD9-A108-44E5-9095-29CB192C6469}"/>
              </a:ext>
            </a:extLst>
          </p:cNvPr>
          <p:cNvCxnSpPr>
            <a:cxnSpLocks/>
          </p:cNvCxnSpPr>
          <p:nvPr/>
        </p:nvCxnSpPr>
        <p:spPr>
          <a:xfrm>
            <a:off x="6887822" y="4490297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ACF4A69-A6AA-431A-939D-0D01945E2366}"/>
              </a:ext>
            </a:extLst>
          </p:cNvPr>
          <p:cNvCxnSpPr>
            <a:cxnSpLocks/>
            <a:stCxn id="13" idx="3"/>
            <a:endCxn id="17" idx="1"/>
          </p:cNvCxnSpPr>
          <p:nvPr/>
        </p:nvCxnSpPr>
        <p:spPr>
          <a:xfrm>
            <a:off x="7926856" y="4490298"/>
            <a:ext cx="4214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5D0DD55-FB73-4FB3-9BCF-85EA8AC9C6E0}"/>
                  </a:ext>
                </a:extLst>
              </p:cNvPr>
              <p:cNvSpPr/>
              <p:nvPr/>
            </p:nvSpPr>
            <p:spPr>
              <a:xfrm>
                <a:off x="8348324" y="4232064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5D0DD55-FB73-4FB3-9BCF-85EA8AC9C6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8324" y="4232064"/>
                <a:ext cx="732366" cy="5164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8B573A-2B24-48BD-9CA5-97A93AE3BFED}"/>
                  </a:ext>
                </a:extLst>
              </p:cNvPr>
              <p:cNvSpPr/>
              <p:nvPr/>
            </p:nvSpPr>
            <p:spPr>
              <a:xfrm>
                <a:off x="9502158" y="4226514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8B573A-2B24-48BD-9CA5-97A93AE3BF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158" y="4226514"/>
                <a:ext cx="732366" cy="5164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857425D-A707-4C1E-9971-5A0CE6EA2886}"/>
              </a:ext>
            </a:extLst>
          </p:cNvPr>
          <p:cNvCxnSpPr>
            <a:cxnSpLocks/>
            <a:stCxn id="17" idx="3"/>
            <a:endCxn id="18" idx="1"/>
          </p:cNvCxnSpPr>
          <p:nvPr/>
        </p:nvCxnSpPr>
        <p:spPr>
          <a:xfrm flipV="1">
            <a:off x="9080690" y="4484748"/>
            <a:ext cx="42146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E825363-80D3-4D8B-BCA1-EF82D46FCFB9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10234524" y="4484748"/>
            <a:ext cx="37626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BC9D3C8-5007-4002-AE37-5AC68191F6B1}"/>
              </a:ext>
            </a:extLst>
          </p:cNvPr>
          <p:cNvSpPr/>
          <p:nvPr/>
        </p:nvSpPr>
        <p:spPr>
          <a:xfrm>
            <a:off x="2220685" y="4003765"/>
            <a:ext cx="2266095" cy="9548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C6ADCD-826E-4FC2-844F-554F246E1BD6}"/>
              </a:ext>
            </a:extLst>
          </p:cNvPr>
          <p:cNvSpPr/>
          <p:nvPr/>
        </p:nvSpPr>
        <p:spPr>
          <a:xfrm>
            <a:off x="8136397" y="3959315"/>
            <a:ext cx="2266095" cy="9548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D7D5F0A-B3C5-4890-933C-9241CEA204F4}"/>
                  </a:ext>
                </a:extLst>
              </p:cNvPr>
              <p:cNvSpPr txBox="1"/>
              <p:nvPr/>
            </p:nvSpPr>
            <p:spPr>
              <a:xfrm>
                <a:off x="6109346" y="4282520"/>
                <a:ext cx="45364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D7D5F0A-B3C5-4890-933C-9241CEA20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9346" y="4282520"/>
                <a:ext cx="453649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9662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DACE3-363B-4FE8-B42A-2E9EC17AE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Time-invariance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C41D07-F201-4204-8B80-AECD46D2E3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60670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 stream operator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is time-invariant if does not “depend on time”</a:t>
                </a:r>
              </a:p>
              <a:p>
                <a:r>
                  <a:rPr lang="en-US" dirty="0"/>
                  <a:t>i.e., if you delay the input, you get a delayed output</a:t>
                </a:r>
              </a:p>
              <a:p>
                <a:r>
                  <a:rPr lang="en-US" dirty="0"/>
                  <a:t>i.e., these two circuits equivalent: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DBSP only uses time-invariant operators</a:t>
                </a:r>
              </a:p>
              <a:p>
                <a:r>
                  <a:rPr lang="en-US" dirty="0"/>
                  <a:t>Example which is </a:t>
                </a:r>
                <a:r>
                  <a:rPr lang="en-US" b="1" dirty="0"/>
                  <a:t>not</a:t>
                </a:r>
                <a:r>
                  <a:rPr lang="en-US" dirty="0"/>
                  <a:t> time-invariant: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+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1" dirty="0" smtClean="0">
                        <a:latin typeface="Cambria Math" panose="02040503050406030204" pitchFamily="18" charset="0"/>
                      </a:rPr>
                      <m:t>mod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2 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C41D07-F201-4204-8B80-AECD46D2E3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606706"/>
              </a:xfrm>
              <a:blipFill>
                <a:blip r:embed="rId2"/>
                <a:stretch>
                  <a:fillRect l="-1043" t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4DC0F-14C5-4EB7-B347-552ECD22C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23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B04B21B-5790-4365-B6E5-DFA7A55FC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050" y="3560255"/>
            <a:ext cx="605790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84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F12C3-B7CD-4F28-83F1-484D91E63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Causal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E01DC5-E2CB-4D9B-B2A9-4275CF94F8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5732"/>
                <a:ext cx="10515600" cy="4591231"/>
              </a:xfrm>
            </p:spPr>
            <p:txBody>
              <a:bodyPr/>
              <a:lstStyle/>
              <a:p>
                <a:r>
                  <a:rPr lang="en-US" dirty="0"/>
                  <a:t>Operator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is causal if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only depends 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…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𝑖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(past and present inputs) </a:t>
                </a:r>
                <a:br>
                  <a:rPr lang="en-US" dirty="0"/>
                </a:br>
                <a:r>
                  <a:rPr lang="en-US" dirty="0"/>
                  <a:t>and not 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+1]</m:t>
                    </m:r>
                  </m:oMath>
                </a14:m>
                <a:r>
                  <a:rPr lang="en-US" dirty="0"/>
                  <a:t>, … (future inputs)</a:t>
                </a:r>
              </a:p>
              <a:p>
                <a:r>
                  <a:rPr lang="en-US" dirty="0"/>
                  <a:t>All our operators are causal</a:t>
                </a:r>
              </a:p>
              <a:p>
                <a:r>
                  <a:rPr lang="en-US" dirty="0"/>
                  <a:t>Example non-causal operator: </a:t>
                </a:r>
                <a:br>
                  <a:rPr lang="en-US" dirty="0"/>
                </a:br>
                <a:r>
                  <a:rPr lang="en-US" dirty="0"/>
                  <a:t>play a song in reverse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E01DC5-E2CB-4D9B-B2A9-4275CF94F8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5732"/>
                <a:ext cx="10515600" cy="4591231"/>
              </a:xfrm>
              <a:blipFill>
                <a:blip r:embed="rId2"/>
                <a:stretch>
                  <a:fillRect l="-1043" t="-2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82F12-67B2-4783-8DD5-22A66E534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 descr="A picture containing white, accessory&#10;&#10;Description automatically generated">
            <a:extLst>
              <a:ext uri="{FF2B5EF4-FFF2-40B4-BE49-F238E27FC236}">
                <a16:creationId xmlns:a16="http://schemas.microsoft.com/office/drawing/2014/main" id="{849D0336-C617-40A9-B0C9-9128F8557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61515" y="3523325"/>
            <a:ext cx="3670048" cy="257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81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DA4DF-378F-478A-8803-6D4CACF5B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42196C-5743-4205-83BB-A57AC1566C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53693" y="2727288"/>
                <a:ext cx="6450469" cy="203314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Denote this circuit by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baseline="-25000" dirty="0"/>
              </a:p>
              <a:p>
                <a:r>
                  <a:rPr lang="en-US" i="1" dirty="0"/>
                  <a:t>o</a:t>
                </a:r>
                <a:r>
                  <a:rPr lang="en-US" dirty="0"/>
                  <a:t> is the </a:t>
                </a:r>
                <a:r>
                  <a:rPr lang="en-US" i="1" dirty="0"/>
                  <a:t>stream of changes</a:t>
                </a:r>
                <a:r>
                  <a:rPr lang="en-US" dirty="0"/>
                  <a:t> of </a:t>
                </a:r>
                <a:r>
                  <a:rPr lang="en-US" i="1" dirty="0"/>
                  <a:t>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42196C-5743-4205-83BB-A57AC1566C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53693" y="2727288"/>
                <a:ext cx="6450469" cy="2033148"/>
              </a:xfrm>
              <a:blipFill>
                <a:blip r:embed="rId2"/>
                <a:stretch>
                  <a:fillRect l="-1701" t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97635-EE2C-44DC-AA79-75025CFF5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8C8C3655-FCB6-48C9-936F-BF6DB54AC4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0599" y="1978024"/>
                <a:ext cx="7903303" cy="48799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What does this circuit compute?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–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i="1" dirty="0"/>
                  <a:t>o</a:t>
                </a:r>
                <a:r>
                  <a:rPr lang="en-US" dirty="0"/>
                  <a:t> is the derivative of </a:t>
                </a:r>
                <a:r>
                  <a:rPr lang="en-US" i="1" dirty="0"/>
                  <a:t>s</a:t>
                </a:r>
              </a:p>
              <a:p>
                <a:r>
                  <a:rPr lang="en-US" dirty="0"/>
                  <a:t>The discrete version of the continuous derivative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8C8C3655-FCB6-48C9-936F-BF6DB54AC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599" y="1978024"/>
                <a:ext cx="7903303" cy="4879975"/>
              </a:xfrm>
              <a:prstGeom prst="rect">
                <a:avLst/>
              </a:prstGeom>
              <a:blipFill>
                <a:blip r:embed="rId3"/>
                <a:stretch>
                  <a:fillRect l="-1311" t="-2747" b="-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>
            <a:extLst>
              <a:ext uri="{FF2B5EF4-FFF2-40B4-BE49-F238E27FC236}">
                <a16:creationId xmlns:a16="http://schemas.microsoft.com/office/drawing/2014/main" id="{A3B43D50-3F23-47F3-988F-38263323BD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422"/>
          <a:stretch/>
        </p:blipFill>
        <p:spPr>
          <a:xfrm>
            <a:off x="1534367" y="2800330"/>
            <a:ext cx="2825133" cy="106470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ED1526F-8C34-4838-B040-FB381226946A}"/>
              </a:ext>
            </a:extLst>
          </p:cNvPr>
          <p:cNvSpPr txBox="1"/>
          <p:nvPr/>
        </p:nvSpPr>
        <p:spPr>
          <a:xfrm>
            <a:off x="4237149" y="277539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80ED31-FCEA-47CF-86FC-21E06C78934C}"/>
              </a:ext>
            </a:extLst>
          </p:cNvPr>
          <p:cNvSpPr txBox="1"/>
          <p:nvPr/>
        </p:nvSpPr>
        <p:spPr>
          <a:xfrm>
            <a:off x="9327782" y="4391104"/>
            <a:ext cx="191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stream of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BCA2B50-401F-49BB-A465-4859BA78C434}"/>
                  </a:ext>
                </a:extLst>
              </p:cNvPr>
              <p:cNvSpPr/>
              <p:nvPr/>
            </p:nvSpPr>
            <p:spPr>
              <a:xfrm>
                <a:off x="8211848" y="3976366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BCA2B50-401F-49BB-A465-4859BA78C4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1848" y="3976366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157C9C6-5189-446B-9C4D-B142DB28884F}"/>
              </a:ext>
            </a:extLst>
          </p:cNvPr>
          <p:cNvCxnSpPr>
            <a:cxnSpLocks/>
          </p:cNvCxnSpPr>
          <p:nvPr/>
        </p:nvCxnSpPr>
        <p:spPr>
          <a:xfrm>
            <a:off x="7905180" y="4234599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25A36B0-A4EF-4D09-8444-8A6E76C9C6C1}"/>
              </a:ext>
            </a:extLst>
          </p:cNvPr>
          <p:cNvCxnSpPr>
            <a:cxnSpLocks/>
          </p:cNvCxnSpPr>
          <p:nvPr/>
        </p:nvCxnSpPr>
        <p:spPr>
          <a:xfrm>
            <a:off x="8944214" y="4229050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F9A5243-CFAB-4A96-94CE-0FD547962898}"/>
              </a:ext>
            </a:extLst>
          </p:cNvPr>
          <p:cNvGrpSpPr/>
          <p:nvPr/>
        </p:nvGrpSpPr>
        <p:grpSpPr>
          <a:xfrm>
            <a:off x="5957651" y="4052831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93B4E16-80AC-4EA5-8639-402FE19013C4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93B4E16-80AC-4EA5-8639-402FE19013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CC2DEBF-7320-4F1F-8535-A5BB50F126C8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CC2DEBF-7320-4F1F-8535-A5BB50F126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8ED3482-D5E3-454A-BCE5-3A2A283B4E8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8ED3482-D5E3-454A-BCE5-3A2A283B4E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5F49AF7-E69A-4857-B48D-9E1E2FFF5E2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5F49AF7-E69A-4857-B48D-9E1E2FFF5E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F1B586A-7F26-4E4B-8950-6FD1A3D23E6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F0F8384-1929-4B8A-952E-BC94CC7B8B48}"/>
              </a:ext>
            </a:extLst>
          </p:cNvPr>
          <p:cNvGrpSpPr/>
          <p:nvPr/>
        </p:nvGrpSpPr>
        <p:grpSpPr>
          <a:xfrm>
            <a:off x="9327782" y="4021772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0D257F2-50E9-486A-9CEC-9C64EED91D0A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0D257F2-50E9-486A-9CEC-9C64EED91D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F4763A3-3625-4F64-94E3-9A2DCB903A4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F4763A3-3625-4F64-94E3-9A2DCB903A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BAA35796-3218-4782-AAD5-57C7EF01C15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BAA35796-3218-4782-AAD5-57C7EF01C1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052D818-AF7C-41C2-9D78-481A55770F1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052D818-AF7C-41C2-9D78-481A55770F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 r="-1818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91EC76F-069C-4BE3-83CB-B8FCE2CCA9AB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3BED7B6B-C63F-4B36-8842-32AFB55B0E94}"/>
              </a:ext>
            </a:extLst>
          </p:cNvPr>
          <p:cNvSpPr/>
          <p:nvPr/>
        </p:nvSpPr>
        <p:spPr>
          <a:xfrm>
            <a:off x="2385690" y="2775398"/>
            <a:ext cx="1725672" cy="117783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5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  <p:bldP spid="19" grpId="0" animBg="1"/>
      <p:bldP spid="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F4050-B9AE-4194-91CB-8241B9FF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E31C0B-EE48-465F-B548-703DFFCC40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What does this circuit compute?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This looks weird: </a:t>
                </a:r>
                <a:r>
                  <a:rPr lang="en-US" i="1" dirty="0"/>
                  <a:t>o</a:t>
                </a:r>
                <a:r>
                  <a:rPr lang="en-US" dirty="0"/>
                  <a:t> is recursively defined!</a:t>
                </a:r>
              </a:p>
              <a:p>
                <a:r>
                  <a:rPr lang="en-US" dirty="0"/>
                  <a:t>But it is well-defined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[0] 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[0]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+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−1]</m:t>
                    </m:r>
                  </m:oMath>
                </a14:m>
                <a:endParaRPr lang="en-US" dirty="0"/>
              </a:p>
              <a:p>
                <a:r>
                  <a:rPr lang="en-US" dirty="0"/>
                  <a:t>Has a unique solution: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pt-BR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pt-BR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pt-BR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en-US" dirty="0"/>
                  <a:t> is the integral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i="1" dirty="0"/>
              </a:p>
              <a:p>
                <a:r>
                  <a:rPr lang="en-US" dirty="0"/>
                  <a:t>The discrete version of the continuous indefinite integral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E31C0B-EE48-465F-B548-703DFFCC40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  <a:blipFill>
                <a:blip r:embed="rId2"/>
                <a:stretch>
                  <a:fillRect l="-928" t="-3109" b="-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A3A62-F76A-4D53-BA81-35C8CE449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6FC8B-14E4-43FE-9848-4B62570FB052}"/>
              </a:ext>
            </a:extLst>
          </p:cNvPr>
          <p:cNvSpPr txBox="1"/>
          <p:nvPr/>
        </p:nvSpPr>
        <p:spPr>
          <a:xfrm>
            <a:off x="3762057" y="2313661"/>
            <a:ext cx="280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306221EA-7B48-4566-87C4-79E350B3531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70143" y="1789282"/>
                <a:ext cx="4952180" cy="215394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Denote this operator by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baseline="-25000" dirty="0"/>
              </a:p>
              <a:p>
                <a:r>
                  <a:rPr lang="en-US" dirty="0"/>
                  <a:t>If </a:t>
                </a:r>
                <a:r>
                  <a:rPr lang="en-US" i="1" dirty="0"/>
                  <a:t>s</a:t>
                </a:r>
                <a:r>
                  <a:rPr lang="en-US" dirty="0"/>
                  <a:t> is a </a:t>
                </a:r>
                <a:r>
                  <a:rPr lang="en-US" i="1" dirty="0"/>
                  <a:t>stream of changes…</a:t>
                </a:r>
              </a:p>
              <a:p>
                <a:r>
                  <a:rPr lang="en-US" dirty="0"/>
                  <a:t>… then </a:t>
                </a:r>
                <a:r>
                  <a:rPr lang="en-US" i="1" dirty="0"/>
                  <a:t>o</a:t>
                </a:r>
                <a:r>
                  <a:rPr lang="en-US" dirty="0"/>
                  <a:t> is the original stream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306221EA-7B48-4566-87C4-79E350B353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0143" y="1789282"/>
                <a:ext cx="4952180" cy="2153949"/>
              </a:xfrm>
              <a:prstGeom prst="rect">
                <a:avLst/>
              </a:prstGeom>
              <a:blipFill>
                <a:blip r:embed="rId3"/>
                <a:stretch>
                  <a:fillRect l="-2217" t="-4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76493559-E6E8-483C-8419-0E526A83A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733" y="2365352"/>
            <a:ext cx="2098780" cy="12282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01514C-88BA-42F9-B141-A5204CA87F1D}"/>
              </a:ext>
            </a:extLst>
          </p:cNvPr>
          <p:cNvSpPr/>
          <p:nvPr/>
        </p:nvSpPr>
        <p:spPr>
          <a:xfrm>
            <a:off x="2129414" y="2313661"/>
            <a:ext cx="1466309" cy="13439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C98C64-61D1-45E7-9BAB-2C558FE0FBDE}"/>
              </a:ext>
            </a:extLst>
          </p:cNvPr>
          <p:cNvSpPr txBox="1"/>
          <p:nvPr/>
        </p:nvSpPr>
        <p:spPr>
          <a:xfrm>
            <a:off x="6590890" y="4963021"/>
            <a:ext cx="191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stream of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8D3A003-D96A-41A3-B8DF-DF75A24E57E8}"/>
                  </a:ext>
                </a:extLst>
              </p:cNvPr>
              <p:cNvSpPr/>
              <p:nvPr/>
            </p:nvSpPr>
            <p:spPr>
              <a:xfrm>
                <a:off x="8935767" y="4527683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8D3A003-D96A-41A3-B8DF-DF75A24E57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5767" y="4527683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0456376-4826-4EBE-8856-69DCC7DAB494}"/>
              </a:ext>
            </a:extLst>
          </p:cNvPr>
          <p:cNvCxnSpPr>
            <a:cxnSpLocks/>
          </p:cNvCxnSpPr>
          <p:nvPr/>
        </p:nvCxnSpPr>
        <p:spPr>
          <a:xfrm>
            <a:off x="8629099" y="4785916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4B53863-FBB4-4F83-9CE8-CB0CE9AB3CEB}"/>
              </a:ext>
            </a:extLst>
          </p:cNvPr>
          <p:cNvCxnSpPr>
            <a:cxnSpLocks/>
          </p:cNvCxnSpPr>
          <p:nvPr/>
        </p:nvCxnSpPr>
        <p:spPr>
          <a:xfrm>
            <a:off x="9668133" y="4780367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AD738B-FB33-4FCC-B0F6-251F20242029}"/>
              </a:ext>
            </a:extLst>
          </p:cNvPr>
          <p:cNvGrpSpPr/>
          <p:nvPr/>
        </p:nvGrpSpPr>
        <p:grpSpPr>
          <a:xfrm>
            <a:off x="6681570" y="4604148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D0D22FD-CBAD-46BF-B94C-328AFFD61C36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D0D22FD-CBAD-46BF-B94C-328AFFD61C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B0E8F03-EA0F-4B66-9313-EEE654082FD8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B0E8F03-EA0F-4B66-9313-EEE654082F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9AEC01E-2D3A-4094-9FC8-54786699D10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9AEC01E-2D3A-4094-9FC8-54786699D1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3A6FBB8-9FBA-467A-8A53-ED5A871F0207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3A6FBB8-9FBA-467A-8A53-ED5A871F02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1818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574F386-4902-409F-B6F1-56F33ABE328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3ED7755-6708-4E13-B46B-CA6787E201D5}"/>
              </a:ext>
            </a:extLst>
          </p:cNvPr>
          <p:cNvGrpSpPr/>
          <p:nvPr/>
        </p:nvGrpSpPr>
        <p:grpSpPr>
          <a:xfrm>
            <a:off x="10051701" y="4573089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00FC9F6-AEBA-44DF-9B7B-AA90171D291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00FC9F6-AEBA-44DF-9B7B-AA90171D29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1B6FEC9-F1B3-46F6-A67D-CA9808FDE0D7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1B6FEC9-F1B3-46F6-A67D-CA9808FDE0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A55F335-1DC5-45B7-89E9-077B19AB64F5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0" dirty="0"/>
                <a:t>3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3D6B323-E053-4329-8E1F-0819DD07ADF3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3D6B323-E053-4329-8E1F-0819DD07AD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47D6CE9-4C7A-4D6D-80DF-44C0B08DBAA7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988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13" grpId="0" animBg="1"/>
      <p:bldP spid="14" grpId="0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80014-26E0-4CBE-AFC9-AEED0EFB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B42906-360C-4E79-971F-6A8A59AC21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2719481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are</a:t>
                </a:r>
              </a:p>
              <a:p>
                <a:pPr lvl="1"/>
                <a:r>
                  <a:rPr lang="en-US" dirty="0"/>
                  <a:t>deterministic</a:t>
                </a:r>
              </a:p>
              <a:p>
                <a:pPr lvl="1"/>
                <a:r>
                  <a:rPr lang="en-US" dirty="0"/>
                  <a:t>causal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time-invariant</a:t>
                </a:r>
              </a:p>
              <a:p>
                <a:r>
                  <a:rPr lang="en-US" b="1" dirty="0"/>
                  <a:t>Theorem</a:t>
                </a:r>
                <a:r>
                  <a:rPr lang="en-US" b="0" dirty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𝑖𝑑</m:t>
                    </m:r>
                  </m:oMath>
                </a14:m>
                <a:br>
                  <a:rPr lang="en-US" dirty="0"/>
                </a:br>
                <a:r>
                  <a:rPr lang="en-US" dirty="0"/>
                  <a:t>(or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B42906-360C-4E79-971F-6A8A59AC21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2719481"/>
              </a:xfrm>
              <a:blipFill>
                <a:blip r:embed="rId2"/>
                <a:stretch>
                  <a:fillRect l="-1043" t="-3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C3EB65-382F-45AE-9890-967DE477C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4C1F0F-CD68-4E84-8524-049C30EFB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63" y="4422841"/>
            <a:ext cx="11258047" cy="8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29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206D2-0B45-4A03-AB9A-EB110B1CA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038337-F682-4383-B9EE-84C91FDF0E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3267" y="1825624"/>
                <a:ext cx="11586633" cy="45751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A unary stream operator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is </a:t>
                </a:r>
                <a:r>
                  <a:rPr lang="en-US" i="1" dirty="0">
                    <a:ea typeface="Cambria Math" panose="02040503050406030204" pitchFamily="18" charset="0"/>
                  </a:rPr>
                  <a:t>linear</a:t>
                </a:r>
                <a:r>
                  <a:rPr lang="en-US" dirty="0">
                    <a:ea typeface="Cambria Math" panose="02040503050406030204" pitchFamily="18" charset="0"/>
                  </a:rPr>
                  <a:t> if:</a:t>
                </a:r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1" dirty="0">
                    <a:ea typeface="Cambria Math" panose="02040503050406030204" pitchFamily="18" charset="0"/>
                  </a:rPr>
                  <a:t>Theorem</a:t>
                </a:r>
                <a:r>
                  <a:rPr lang="en-US" dirty="0">
                    <a:ea typeface="Cambria Math" panose="02040503050406030204" pitchFamily="18" charset="0"/>
                  </a:rPr>
                  <a:t>: amplification,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i="1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are linear</a:t>
                </a:r>
              </a:p>
              <a:p>
                <a:pPr marL="0" indent="0">
                  <a:buNone/>
                </a:pPr>
                <a:r>
                  <a:rPr lang="en-US" b="1" dirty="0">
                    <a:ea typeface="Cambria Math" panose="02040503050406030204" pitchFamily="18" charset="0"/>
                  </a:rPr>
                  <a:t>Theorem</a:t>
                </a:r>
                <a:r>
                  <a:rPr lang="en-US" dirty="0">
                    <a:ea typeface="Cambria Math" panose="02040503050406030204" pitchFamily="18" charset="0"/>
                  </a:rPr>
                  <a:t>: the composition of linear operators </a:t>
                </a:r>
                <a:br>
                  <a:rPr lang="en-US" dirty="0">
                    <a:ea typeface="Cambria Math" panose="02040503050406030204" pitchFamily="18" charset="0"/>
                  </a:rPr>
                </a:br>
                <a:r>
                  <a:rPr lang="en-US" dirty="0">
                    <a:ea typeface="Cambria Math" panose="02040503050406030204" pitchFamily="18" charset="0"/>
                  </a:rPr>
                  <a:t>is linear</a:t>
                </a: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038337-F682-4383-B9EE-84C91FDF0E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3267" y="1825624"/>
                <a:ext cx="11586633" cy="4575175"/>
              </a:xfrm>
              <a:blipFill>
                <a:blip r:embed="rId2"/>
                <a:stretch>
                  <a:fillRect l="-1052" t="-2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8F027-1549-44D1-A464-38CB54CB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 descr="A picture containing train, track, tree, outdoor&#10;&#10;Description automatically generated">
            <a:extLst>
              <a:ext uri="{FF2B5EF4-FFF2-40B4-BE49-F238E27FC236}">
                <a16:creationId xmlns:a16="http://schemas.microsoft.com/office/drawing/2014/main" id="{B5B7341F-3508-4FC3-A37F-DE6B7EB7C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363" y="3343645"/>
            <a:ext cx="4611282" cy="301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2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206D2-0B45-4A03-AB9A-EB110B1CA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operators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038337-F682-4383-B9EE-84C91FDF0E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6355" y="1825625"/>
                <a:ext cx="11905998" cy="382578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A binary operator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is </a:t>
                </a:r>
                <a:r>
                  <a:rPr lang="en-US" i="1" dirty="0">
                    <a:ea typeface="Cambria Math" panose="02040503050406030204" pitchFamily="18" charset="0"/>
                  </a:rPr>
                  <a:t>bilinear</a:t>
                </a:r>
                <a:r>
                  <a:rPr lang="en-US" dirty="0">
                    <a:ea typeface="Cambria Math" panose="02040503050406030204" pitchFamily="18" charset="0"/>
                  </a:rPr>
                  <a:t> =&gt; if it distributes over addition</a:t>
                </a:r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⋈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Example: lifted multiplication: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038337-F682-4383-B9EE-84C91FDF0E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6355" y="1825625"/>
                <a:ext cx="11905998" cy="3825780"/>
              </a:xfrm>
              <a:blipFill>
                <a:blip r:embed="rId2"/>
                <a:stretch>
                  <a:fillRect l="-1024" t="-2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8F027-1549-44D1-A464-38CB54CB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34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4BD7A-E954-42CC-A463-D3A166136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Query execution in Skyline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815410-5032-44B4-B3AD-88C2B976BAF5}"/>
              </a:ext>
            </a:extLst>
          </p:cNvPr>
          <p:cNvSpPr/>
          <p:nvPr/>
        </p:nvSpPr>
        <p:spPr>
          <a:xfrm>
            <a:off x="4457394" y="1924788"/>
            <a:ext cx="2096552" cy="3991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4A4755-6B3D-4F0E-8C6F-8A7F7CDD6223}"/>
              </a:ext>
            </a:extLst>
          </p:cNvPr>
          <p:cNvSpPr/>
          <p:nvPr/>
        </p:nvSpPr>
        <p:spPr>
          <a:xfrm>
            <a:off x="4457394" y="2424929"/>
            <a:ext cx="2096552" cy="3991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B36420-A73D-4218-99D1-FBC73FA5C608}"/>
              </a:ext>
            </a:extLst>
          </p:cNvPr>
          <p:cNvSpPr/>
          <p:nvPr/>
        </p:nvSpPr>
        <p:spPr>
          <a:xfrm>
            <a:off x="4457394" y="2925070"/>
            <a:ext cx="2096552" cy="3991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001BA8-8009-4653-9111-05EA29AE4945}"/>
              </a:ext>
            </a:extLst>
          </p:cNvPr>
          <p:cNvSpPr/>
          <p:nvPr/>
        </p:nvSpPr>
        <p:spPr>
          <a:xfrm>
            <a:off x="4457394" y="4208261"/>
            <a:ext cx="2096552" cy="3991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2006FA3-5C34-4158-A25B-6E241C520166}"/>
              </a:ext>
            </a:extLst>
          </p:cNvPr>
          <p:cNvSpPr/>
          <p:nvPr/>
        </p:nvSpPr>
        <p:spPr>
          <a:xfrm>
            <a:off x="1173637" y="2824032"/>
            <a:ext cx="3021056" cy="823465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</a:rPr>
              <a:t>Data (JSON)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247D42-AE73-4912-A881-E5FACE46628F}"/>
              </a:ext>
            </a:extLst>
          </p:cNvPr>
          <p:cNvSpPr txBox="1"/>
          <p:nvPr/>
        </p:nvSpPr>
        <p:spPr>
          <a:xfrm>
            <a:off x="4618407" y="1355328"/>
            <a:ext cx="1774525" cy="44133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 dirty="0">
                <a:solidFill>
                  <a:schemeClr val="tx2"/>
                </a:solidFill>
              </a:rPr>
              <a:t>1000+ queries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E5DF26B6-4A07-42D3-815A-6FB6E96E3FC7}"/>
              </a:ext>
            </a:extLst>
          </p:cNvPr>
          <p:cNvSpPr/>
          <p:nvPr/>
        </p:nvSpPr>
        <p:spPr bwMode="gray">
          <a:xfrm>
            <a:off x="7695684" y="1924789"/>
            <a:ext cx="424363" cy="2682575"/>
          </a:xfrm>
          <a:prstGeom prst="rightBrace">
            <a:avLst>
              <a:gd name="adj1" fmla="val 45238"/>
              <a:gd name="adj2" fmla="val 50000"/>
            </a:avLst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BED7A65-755C-49D1-9A49-C451BF8971EE}"/>
              </a:ext>
            </a:extLst>
          </p:cNvPr>
          <p:cNvSpPr/>
          <p:nvPr/>
        </p:nvSpPr>
        <p:spPr>
          <a:xfrm>
            <a:off x="6701296" y="1924789"/>
            <a:ext cx="953973" cy="435825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0AA431B-210E-4588-A698-82149F5ABF44}"/>
              </a:ext>
            </a:extLst>
          </p:cNvPr>
          <p:cNvSpPr/>
          <p:nvPr/>
        </p:nvSpPr>
        <p:spPr>
          <a:xfrm>
            <a:off x="6701296" y="2406568"/>
            <a:ext cx="953973" cy="435825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A1C69E2-BB5A-42BD-9DEB-4640847AD52C}"/>
              </a:ext>
            </a:extLst>
          </p:cNvPr>
          <p:cNvSpPr/>
          <p:nvPr/>
        </p:nvSpPr>
        <p:spPr>
          <a:xfrm>
            <a:off x="6701296" y="2925071"/>
            <a:ext cx="953973" cy="435825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6E1AE49-23D1-42A8-8255-EE22210427CE}"/>
              </a:ext>
            </a:extLst>
          </p:cNvPr>
          <p:cNvSpPr/>
          <p:nvPr/>
        </p:nvSpPr>
        <p:spPr>
          <a:xfrm>
            <a:off x="6701296" y="4189900"/>
            <a:ext cx="953973" cy="435825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82F8C2-BEB0-4B71-BBD8-4E580E8E394F}"/>
              </a:ext>
            </a:extLst>
          </p:cNvPr>
          <p:cNvSpPr txBox="1"/>
          <p:nvPr/>
        </p:nvSpPr>
        <p:spPr>
          <a:xfrm>
            <a:off x="6701296" y="1348021"/>
            <a:ext cx="889667" cy="44133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chemeClr val="tx2"/>
                </a:solidFill>
              </a:rPr>
              <a:t>Issues?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B93E8290-6A26-483E-A293-B75A51FEAA77}"/>
              </a:ext>
            </a:extLst>
          </p:cNvPr>
          <p:cNvSpPr/>
          <p:nvPr/>
        </p:nvSpPr>
        <p:spPr>
          <a:xfrm>
            <a:off x="8332228" y="2995798"/>
            <a:ext cx="808309" cy="520349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820B84-E968-4347-8E3F-0C329B32802F}"/>
              </a:ext>
            </a:extLst>
          </p:cNvPr>
          <p:cNvSpPr txBox="1"/>
          <p:nvPr/>
        </p:nvSpPr>
        <p:spPr>
          <a:xfrm>
            <a:off x="1699596" y="4706036"/>
            <a:ext cx="65147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797" indent="-342797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Horizontally partitioned across tenants.</a:t>
            </a:r>
          </a:p>
          <a:p>
            <a:pPr marL="342797" indent="-342797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Consumes JSON (tens of MB/doc)</a:t>
            </a:r>
          </a:p>
          <a:p>
            <a:pPr marL="342797" indent="-342797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Analyzes data in flight (no DB read/write)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B20D71-7FA0-4C19-BD86-65C585A32A93}"/>
              </a:ext>
            </a:extLst>
          </p:cNvPr>
          <p:cNvSpPr txBox="1"/>
          <p:nvPr/>
        </p:nvSpPr>
        <p:spPr>
          <a:xfrm>
            <a:off x="9261783" y="3008174"/>
            <a:ext cx="1102738" cy="44133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 dirty="0">
                <a:solidFill>
                  <a:schemeClr val="tx2"/>
                </a:solidFill>
              </a:rPr>
              <a:t>To DB/UI</a:t>
            </a:r>
          </a:p>
        </p:txBody>
      </p:sp>
    </p:spTree>
    <p:extLst>
      <p:ext uri="{BB962C8B-B14F-4D97-AF65-F5344CB8AC3E}">
        <p14:creationId xmlns:p14="http://schemas.microsoft.com/office/powerpoint/2010/main" val="146433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668CA-7F6A-4E5F-9640-B2356070B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Streams are groups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088CCE-4FE3-4DAF-8895-67DC6D314B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01919"/>
                <a:ext cx="11120968" cy="5119556"/>
              </a:xfrm>
            </p:spPr>
            <p:txBody>
              <a:bodyPr>
                <a:normAutofit/>
              </a:bodyPr>
              <a:lstStyle/>
              <a:p>
                <a:r>
                  <a:rPr lang="en-US" b="0" dirty="0"/>
                  <a:t>Theorem: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</m:oMath>
                </a14:m>
                <a:r>
                  <a:rPr lang="en-US" dirty="0"/>
                  <a:t> is a commutative group</a:t>
                </a:r>
              </a:p>
              <a:p>
                <a:pPr lvl="1"/>
                <a:r>
                  <a:rPr lang="en-US" dirty="0"/>
                  <a:t>Recall that a group has 3 operations:</a:t>
                </a:r>
              </a:p>
              <a:p>
                <a:pPr lvl="2"/>
                <a:r>
                  <a:rPr lang="en-US" dirty="0"/>
                  <a:t>an associative addition operation: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2"/>
                <a:r>
                  <a:rPr lang="en-US" dirty="0"/>
                  <a:t>a neutral element for addition 0</a:t>
                </a:r>
              </a:p>
              <a:p>
                <a:pPr lvl="2"/>
                <a:r>
                  <a:rPr lang="en-US" dirty="0"/>
                  <a:t>and an inverse for each element (negation):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Generally: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a commutative group,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is also a commutative group</a:t>
                </a:r>
              </a:p>
              <a:p>
                <a:r>
                  <a:rPr lang="en-US" b="1" dirty="0"/>
                  <a:t>All streaming operations/properties described so far</a:t>
                </a:r>
                <a:br>
                  <a:rPr lang="en-US" dirty="0"/>
                </a:br>
                <a:r>
                  <a:rPr lang="en-US" b="1" dirty="0"/>
                  <a:t>are well-defined/hold for an arbitrary commutative group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Time-invariance, determinism, causality, integration, differentiation, </a:t>
                </a:r>
                <a:br>
                  <a:rPr lang="en-US" dirty="0"/>
                </a:br>
                <a:r>
                  <a:rPr lang="en-US" dirty="0"/>
                  <a:t>linearity, </a:t>
                </a:r>
                <a:r>
                  <a:rPr lang="en-US" dirty="0" err="1"/>
                  <a:t>bilinearity</a:t>
                </a:r>
                <a:r>
                  <a:rPr lang="en-US" dirty="0"/>
                  <a:t>, delay, etc. </a:t>
                </a:r>
                <a:br>
                  <a:rPr lang="en-US" dirty="0"/>
                </a:br>
                <a:r>
                  <a:rPr lang="en-US" sz="1200" dirty="0"/>
                  <a:t>(except amplification)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088CCE-4FE3-4DAF-8895-67DC6D314B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01919"/>
                <a:ext cx="11120968" cy="5119556"/>
              </a:xfrm>
              <a:blipFill>
                <a:blip r:embed="rId2"/>
                <a:stretch>
                  <a:fillRect l="-987" t="-2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51AD1-F7E2-4E44-9604-8F7F9353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 descr="A group of people sitting on the grass&#10;&#10;Description automatically generated with medium confidence">
            <a:extLst>
              <a:ext uri="{FF2B5EF4-FFF2-40B4-BE49-F238E27FC236}">
                <a16:creationId xmlns:a16="http://schemas.microsoft.com/office/drawing/2014/main" id="{3DC9FDE6-8CC0-4070-A3B5-F48CE6FBE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32020" y="136525"/>
            <a:ext cx="3976255" cy="223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4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687781"/>
            <a:ext cx="5624945" cy="348918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Basics of Digital Signal Processing</a:t>
            </a:r>
          </a:p>
          <a:p>
            <a:r>
              <a:rPr lang="en-US" b="1" dirty="0"/>
              <a:t>Incremental computation</a:t>
            </a:r>
          </a:p>
          <a:p>
            <a:r>
              <a:rPr lang="en-US" dirty="0"/>
              <a:t>Optimizing incremental circuits</a:t>
            </a:r>
          </a:p>
          <a:p>
            <a:r>
              <a:rPr lang="en-US" dirty="0"/>
              <a:t>Implementing queries in DBSP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03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96D-37AA-4E46-B60C-38E652EFC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databases are streaming databases!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9957"/>
                <a:ext cx="10515600" cy="4351338"/>
              </a:xfrm>
            </p:spPr>
            <p:txBody>
              <a:bodyPr/>
              <a:lstStyle/>
              <a:p>
                <a:r>
                  <a:rPr lang="en-US" dirty="0"/>
                  <a:t>Consider a database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r>
                  <a:rPr lang="en-US" dirty="0"/>
                  <a:t>, a set of tables</a:t>
                </a:r>
              </a:p>
              <a:p>
                <a:r>
                  <a:rPr lang="en-US" dirty="0"/>
                  <a:t>A committed transaction is a </a:t>
                </a:r>
                <a:r>
                  <a:rPr lang="en-US" b="1" dirty="0"/>
                  <a:t>change</a:t>
                </a:r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 set of linearized transactions define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 </a:t>
                </a:r>
                <a:r>
                  <a:rPr lang="en-US" b="1" dirty="0"/>
                  <a:t>stream of changes</a:t>
                </a:r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</m:t>
                    </m:r>
                  </m:oMath>
                </a14:m>
                <a:r>
                  <a:rPr lang="en-US" dirty="0"/>
                  <a:t>is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th</a:t>
                </a:r>
                <a:r>
                  <a:rPr lang="en-US" dirty="0"/>
                  <a:t> transaction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r>
                  <a:rPr lang="en-US" dirty="0"/>
                  <a:t> is a </a:t>
                </a:r>
                <a:r>
                  <a:rPr lang="en-US" b="1" dirty="0"/>
                  <a:t>stream</a:t>
                </a:r>
                <a:r>
                  <a:rPr lang="en-US" dirty="0"/>
                  <a:t> of database snapshots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is the contents of the database after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transactions have been executed</a:t>
                </a:r>
              </a:p>
              <a:p>
                <a:r>
                  <a:rPr lang="en-US" dirty="0"/>
                  <a:t>We have: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dirty="0"/>
                  <a:t> – the integral of the transaction stream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9957"/>
                <a:ext cx="10515600" cy="4351338"/>
              </a:xfrm>
              <a:blipFill>
                <a:blip r:embed="rId2"/>
                <a:stretch>
                  <a:fillRect l="-1043" t="-2381" r="-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32</a:t>
            </a:fld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8C1D954-A9B7-4247-BD02-EDF60C75181C}"/>
              </a:ext>
            </a:extLst>
          </p:cNvPr>
          <p:cNvCxnSpPr>
            <a:cxnSpLocks/>
            <a:stCxn id="62" idx="3"/>
          </p:cNvCxnSpPr>
          <p:nvPr/>
        </p:nvCxnSpPr>
        <p:spPr>
          <a:xfrm>
            <a:off x="6500539" y="6131488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7CF4374-64D1-49B1-9260-D1950ACF9594}"/>
                  </a:ext>
                </a:extLst>
              </p:cNvPr>
              <p:cNvSpPr/>
              <p:nvPr/>
            </p:nvSpPr>
            <p:spPr>
              <a:xfrm>
                <a:off x="5988306" y="594602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7CF4374-64D1-49B1-9260-D1950ACF95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8306" y="594602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5BA9B4A-8ADC-48F6-99CF-B1DC3A6B5CAE}"/>
              </a:ext>
            </a:extLst>
          </p:cNvPr>
          <p:cNvCxnSpPr>
            <a:cxnSpLocks/>
            <a:endCxn id="62" idx="1"/>
          </p:cNvCxnSpPr>
          <p:nvPr/>
        </p:nvCxnSpPr>
        <p:spPr>
          <a:xfrm>
            <a:off x="5608557" y="6131488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BD7026E-7ADF-466F-A052-E4E26BBDF2DE}"/>
              </a:ext>
            </a:extLst>
          </p:cNvPr>
          <p:cNvGrpSpPr/>
          <p:nvPr/>
        </p:nvGrpSpPr>
        <p:grpSpPr>
          <a:xfrm>
            <a:off x="3290955" y="5930325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01D29B2-6458-4D60-B0C9-8E72C33820B2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01D29B2-6458-4D60-B0C9-8E72C33820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14010B5-A23F-447D-95A9-CF5ADEF91852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14010B5-A23F-447D-95A9-CF5ADEF918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8BD4E67-D84E-4FA8-8CCB-57380BED900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8BD4E67-D84E-4FA8-8CCB-57380BED90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D4F1199-1657-45BE-A05A-3A736C6585EA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D4F1199-1657-45BE-A05A-3A736C6585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986835F-CED4-4F88-9B60-CA3E130922A8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FF40658-DFFB-47D9-998B-0B11B991635F}"/>
              </a:ext>
            </a:extLst>
          </p:cNvPr>
          <p:cNvGrpSpPr/>
          <p:nvPr/>
        </p:nvGrpSpPr>
        <p:grpSpPr>
          <a:xfrm>
            <a:off x="6915347" y="5924922"/>
            <a:ext cx="2976216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17761FC5-0139-4B4C-8A7B-0BE1FF08CEC5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17761FC5-0139-4B4C-8A7B-0BE1FF08CE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429D4ED-5776-4C0A-83E9-E31F5FAE258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429D4ED-5776-4C0A-83E9-E31F5FAE25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320054-E4ED-4980-8029-5C5122684534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320054-E4ED-4980-8029-5C51226845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A0990EE9-A38A-46C5-B2F5-8DD04AFE4C1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A0990EE9-A38A-46C5-B2F5-8DD04AFE4C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A62869D-34CB-4CD5-9D8F-25375354F560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087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96D-37AA-4E46-B60C-38E652EF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155"/>
          </a:xfrm>
        </p:spPr>
        <p:txBody>
          <a:bodyPr/>
          <a:lstStyle/>
          <a:p>
            <a:r>
              <a:rPr lang="en-US" dirty="0"/>
              <a:t>Views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86774"/>
                <a:ext cx="10515600" cy="4754521"/>
              </a:xfrm>
            </p:spPr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be a query defining a view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  as a function of the database, e.g.: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CREATE VIEW </a:t>
                </a:r>
                <a:r>
                  <a:rPr lang="en-US" dirty="0">
                    <a:latin typeface="Consolas" panose="020B0609020204030204" pitchFamily="49" charset="0"/>
                  </a:rPr>
                  <a:t>V</a:t>
                </a: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 AS </a:t>
                </a:r>
                <a:b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</a:br>
                <a:r>
                  <a:rPr lang="en-US" sz="28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SELECT</a:t>
                </a:r>
                <a:r>
                  <a:rPr lang="en-US" sz="2800" dirty="0">
                    <a:latin typeface="Consolas" panose="020B0609020204030204" pitchFamily="49" charset="0"/>
                  </a:rPr>
                  <a:t> * </a:t>
                </a:r>
                <a:r>
                  <a:rPr lang="en-US" sz="28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FROM</a:t>
                </a:r>
                <a:r>
                  <a:rPr lang="en-US" sz="2800" dirty="0">
                    <a:latin typeface="Consolas" panose="020B0609020204030204" pitchFamily="49" charset="0"/>
                  </a:rPr>
                  <a:t> T</a:t>
                </a:r>
                <a:br>
                  <a:rPr lang="en-US" sz="2800" dirty="0">
                    <a:latin typeface="Consolas" panose="020B0609020204030204" pitchFamily="49" charset="0"/>
                  </a:rPr>
                </a:br>
                <a:r>
                  <a:rPr lang="en-US" sz="28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WHERE</a:t>
                </a:r>
                <a:r>
                  <a:rPr lang="en-US" sz="2800" dirty="0">
                    <a:latin typeface="Consolas" panose="020B0609020204030204" pitchFamily="49" charset="0"/>
                  </a:rPr>
                  <a:t> Age &gt;= 10</a:t>
                </a:r>
              </a:p>
              <a:p>
                <a:pPr marL="0" indent="0" algn="ctr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]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𝐷𝐵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d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 is a stream of view snapshots: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86774"/>
                <a:ext cx="10515600" cy="4754521"/>
              </a:xfrm>
              <a:blipFill>
                <a:blip r:embed="rId2"/>
                <a:stretch>
                  <a:fillRect l="-1217" t="-2179" r="-1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/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l="-1124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A62C1F3-7AB0-4BB2-A9EA-7D0680C083FE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5527773" y="4690447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6">
            <a:extLst>
              <a:ext uri="{FF2B5EF4-FFF2-40B4-BE49-F238E27FC236}">
                <a16:creationId xmlns:a16="http://schemas.microsoft.com/office/drawing/2014/main" id="{5B83048A-F3CD-45B2-9510-DF0491D591F4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6379295" y="4690448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D9F5350-DFCB-479B-B08B-CD027B2AB1AC}"/>
              </a:ext>
            </a:extLst>
          </p:cNvPr>
          <p:cNvCxnSpPr>
            <a:cxnSpLocks/>
          </p:cNvCxnSpPr>
          <p:nvPr/>
        </p:nvCxnSpPr>
        <p:spPr>
          <a:xfrm>
            <a:off x="5671152" y="4759662"/>
            <a:ext cx="0" cy="12406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65CADD-E855-4FFC-BFC6-CE84866EFE94}"/>
              </a:ext>
            </a:extLst>
          </p:cNvPr>
          <p:cNvCxnSpPr>
            <a:cxnSpLocks/>
          </p:cNvCxnSpPr>
          <p:nvPr/>
        </p:nvCxnSpPr>
        <p:spPr>
          <a:xfrm flipH="1">
            <a:off x="6518519" y="4784342"/>
            <a:ext cx="5334" cy="60826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/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Versions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blipFill>
                <a:blip r:embed="rId6"/>
                <a:stretch>
                  <a:fillRect l="-306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/>
              <p:nvPr/>
            </p:nvSpPr>
            <p:spPr>
              <a:xfrm>
                <a:off x="7591168" y="5396354"/>
                <a:ext cx="1422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Versions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168" y="5396354"/>
                <a:ext cx="1422056" cy="369332"/>
              </a:xfrm>
              <a:prstGeom prst="rect">
                <a:avLst/>
              </a:prstGeom>
              <a:blipFill>
                <a:blip r:embed="rId7"/>
                <a:stretch>
                  <a:fillRect l="-341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39CBDAAD-BDC1-4E67-930E-56C98974A6D0}"/>
              </a:ext>
            </a:extLst>
          </p:cNvPr>
          <p:cNvGrpSpPr/>
          <p:nvPr/>
        </p:nvGrpSpPr>
        <p:grpSpPr>
          <a:xfrm>
            <a:off x="4883733" y="6000287"/>
            <a:ext cx="2976216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DF4E0A5-FC3C-4C93-88EB-42CC4A8F94E5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42A7457-7C19-499A-81B7-695DB900E930}"/>
              </a:ext>
            </a:extLst>
          </p:cNvPr>
          <p:cNvGrpSpPr/>
          <p:nvPr/>
        </p:nvGrpSpPr>
        <p:grpSpPr>
          <a:xfrm>
            <a:off x="5741656" y="5392602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1790D33-86D1-41BC-AB79-E41B8151993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12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5" grpId="0"/>
      <p:bldP spid="3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96D-37AA-4E46-B60C-38E652EF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155"/>
          </a:xfrm>
        </p:spPr>
        <p:txBody>
          <a:bodyPr/>
          <a:lstStyle/>
          <a:p>
            <a:r>
              <a:rPr lang="en-US" dirty="0"/>
              <a:t>Incremental view maintenance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86774"/>
                <a:ext cx="10515600" cy="4754521"/>
              </a:xfrm>
            </p:spPr>
            <p:txBody>
              <a:bodyPr/>
              <a:lstStyle/>
              <a:p>
                <a:r>
                  <a:rPr lang="en-US" dirty="0"/>
                  <a:t>The incremental maintenance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 is performed by the operator</a:t>
                </a:r>
              </a:p>
              <a:p>
                <a:pPr marL="0" indent="0" algn="ctr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≝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∘(↑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86774"/>
                <a:ext cx="10515600" cy="4754521"/>
              </a:xfrm>
              <a:blipFill>
                <a:blip r:embed="rId2"/>
                <a:stretch>
                  <a:fillRect l="-1043" t="-2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/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l="-1124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A62C1F3-7AB0-4BB2-A9EA-7D0680C083FE}"/>
              </a:ext>
            </a:extLst>
          </p:cNvPr>
          <p:cNvCxnSpPr>
            <a:cxnSpLocks/>
            <a:stCxn id="21" idx="3"/>
            <a:endCxn id="14" idx="1"/>
          </p:cNvCxnSpPr>
          <p:nvPr/>
        </p:nvCxnSpPr>
        <p:spPr>
          <a:xfrm>
            <a:off x="5527773" y="4690447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6">
            <a:extLst>
              <a:ext uri="{FF2B5EF4-FFF2-40B4-BE49-F238E27FC236}">
                <a16:creationId xmlns:a16="http://schemas.microsoft.com/office/drawing/2014/main" id="{5B83048A-F3CD-45B2-9510-DF0491D591F4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>
            <a:off x="6379295" y="4690448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E75B18D-A975-4F19-A986-DCBD22B9D08C}"/>
              </a:ext>
            </a:extLst>
          </p:cNvPr>
          <p:cNvSpPr/>
          <p:nvPr/>
        </p:nvSpPr>
        <p:spPr>
          <a:xfrm>
            <a:off x="6709031" y="4504982"/>
            <a:ext cx="665098" cy="3725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D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CA4F09C-CA0D-4335-A807-593A3578DE82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7374129" y="4689647"/>
            <a:ext cx="306879" cy="16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89C7759-3ECB-4968-A9EE-8EA86F8E6087}"/>
                  </a:ext>
                </a:extLst>
              </p:cNvPr>
              <p:cNvSpPr/>
              <p:nvPr/>
            </p:nvSpPr>
            <p:spPr>
              <a:xfrm>
                <a:off x="5015540" y="4504981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89C7759-3ECB-4968-A9EE-8EA86F8E60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540" y="4504981"/>
                <a:ext cx="512233" cy="3709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5C7395-2261-4328-86C6-6205E140A497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4635791" y="4690447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D9F5350-DFCB-479B-B08B-CD027B2AB1AC}"/>
              </a:ext>
            </a:extLst>
          </p:cNvPr>
          <p:cNvCxnSpPr>
            <a:cxnSpLocks/>
          </p:cNvCxnSpPr>
          <p:nvPr/>
        </p:nvCxnSpPr>
        <p:spPr>
          <a:xfrm>
            <a:off x="5671152" y="4759662"/>
            <a:ext cx="0" cy="12406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65CADD-E855-4FFC-BFC6-CE84866EFE94}"/>
              </a:ext>
            </a:extLst>
          </p:cNvPr>
          <p:cNvCxnSpPr>
            <a:cxnSpLocks/>
          </p:cNvCxnSpPr>
          <p:nvPr/>
        </p:nvCxnSpPr>
        <p:spPr>
          <a:xfrm flipH="1">
            <a:off x="6518519" y="4784342"/>
            <a:ext cx="5334" cy="60826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F0A9F506-6602-4844-ADCA-66CC1F27DB54}"/>
              </a:ext>
            </a:extLst>
          </p:cNvPr>
          <p:cNvSpPr/>
          <p:nvPr/>
        </p:nvSpPr>
        <p:spPr>
          <a:xfrm>
            <a:off x="4861112" y="4264639"/>
            <a:ext cx="2588559" cy="7423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B591FD-CA5F-48C1-A6A3-43CADF4C2796}"/>
                  </a:ext>
                </a:extLst>
              </p:cNvPr>
              <p:cNvSpPr txBox="1"/>
              <p:nvPr/>
            </p:nvSpPr>
            <p:spPr>
              <a:xfrm>
                <a:off x="5910435" y="3779308"/>
                <a:ext cx="572644" cy="4712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B591FD-CA5F-48C1-A6A3-43CADF4C2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435" y="3779308"/>
                <a:ext cx="572644" cy="471219"/>
              </a:xfrm>
              <a:prstGeom prst="rect">
                <a:avLst/>
              </a:prstGeom>
              <a:blipFill>
                <a:blip r:embed="rId5"/>
                <a:stretch>
                  <a:fillRect l="-9677" r="-79570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/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Versions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blipFill>
                <a:blip r:embed="rId6"/>
                <a:stretch>
                  <a:fillRect l="-306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/>
              <p:nvPr/>
            </p:nvSpPr>
            <p:spPr>
              <a:xfrm>
                <a:off x="7591168" y="5396354"/>
                <a:ext cx="1422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Versions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168" y="5396354"/>
                <a:ext cx="1422056" cy="369332"/>
              </a:xfrm>
              <a:prstGeom prst="rect">
                <a:avLst/>
              </a:prstGeom>
              <a:blipFill>
                <a:blip r:embed="rId7"/>
                <a:stretch>
                  <a:fillRect l="-341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75A7AF-B841-4B6D-9176-99A80B57A507}"/>
                  </a:ext>
                </a:extLst>
              </p:cNvPr>
              <p:cNvSpPr txBox="1"/>
              <p:nvPr/>
            </p:nvSpPr>
            <p:spPr>
              <a:xfrm>
                <a:off x="2339536" y="4903806"/>
                <a:ext cx="1595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Changes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75A7AF-B841-4B6D-9176-99A80B57A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536" y="4903806"/>
                <a:ext cx="1595758" cy="369332"/>
              </a:xfrm>
              <a:prstGeom prst="rect">
                <a:avLst/>
              </a:prstGeom>
              <a:blipFill>
                <a:blip r:embed="rId8"/>
                <a:stretch>
                  <a:fillRect l="-343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46811A-A91C-4C1E-85D0-72BD1DAA4F59}"/>
                  </a:ext>
                </a:extLst>
              </p:cNvPr>
              <p:cNvSpPr txBox="1"/>
              <p:nvPr/>
            </p:nvSpPr>
            <p:spPr>
              <a:xfrm>
                <a:off x="8297037" y="4873946"/>
                <a:ext cx="14285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Changes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46811A-A91C-4C1E-85D0-72BD1DAA4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037" y="4873946"/>
                <a:ext cx="1428533" cy="369332"/>
              </a:xfrm>
              <a:prstGeom prst="rect">
                <a:avLst/>
              </a:prstGeom>
              <a:blipFill>
                <a:blip r:embed="rId9"/>
                <a:stretch>
                  <a:fillRect l="-341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DC9760FD-36A4-4FAE-8EAE-D4F8EAE60B92}"/>
              </a:ext>
            </a:extLst>
          </p:cNvPr>
          <p:cNvGrpSpPr/>
          <p:nvPr/>
        </p:nvGrpSpPr>
        <p:grpSpPr>
          <a:xfrm>
            <a:off x="2425911" y="4489420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FD1636-4700-497C-91E6-F838CEA7F9E4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FD1636-4700-497C-91E6-F838CEA7F9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CAD61D8-2BD0-4BD8-A821-F9759C4899F9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CAD61D8-2BD0-4BD8-A821-F9759C4899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8E4383F-27C2-488E-9DBB-2C281800509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8E4383F-27C2-488E-9DBB-2C28180050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2AF1357-043F-4FE8-99D6-7CE32A80D5CB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2AF1357-043F-4FE8-99D6-7CE32A80D5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641A709-D6CA-4093-8FF6-F7F4C8D30265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9CBDAAD-BDC1-4E67-930E-56C98974A6D0}"/>
              </a:ext>
            </a:extLst>
          </p:cNvPr>
          <p:cNvGrpSpPr/>
          <p:nvPr/>
        </p:nvGrpSpPr>
        <p:grpSpPr>
          <a:xfrm>
            <a:off x="4883733" y="6000287"/>
            <a:ext cx="2976216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DF4E0A5-FC3C-4C93-88EB-42CC4A8F94E5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42A7457-7C19-499A-81B7-695DB900E930}"/>
              </a:ext>
            </a:extLst>
          </p:cNvPr>
          <p:cNvGrpSpPr/>
          <p:nvPr/>
        </p:nvGrpSpPr>
        <p:grpSpPr>
          <a:xfrm>
            <a:off x="5741656" y="5392602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1790D33-86D1-41BC-AB79-E41B8151993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0ABBA35-7CEC-4DAE-902E-F6E99F121DFE}"/>
              </a:ext>
            </a:extLst>
          </p:cNvPr>
          <p:cNvGrpSpPr/>
          <p:nvPr/>
        </p:nvGrpSpPr>
        <p:grpSpPr>
          <a:xfrm>
            <a:off x="7738274" y="4510334"/>
            <a:ext cx="2313401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3FAF3213-EC50-4F1F-9DC7-59A15ACC166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3FAF3213-EC50-4F1F-9DC7-59A15ACC16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2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912DCC72-5CD1-465F-848C-9C9ED1995D7F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912DCC72-5CD1-465F-848C-9C9ED1995D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23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A7592CD5-11A6-4A08-8B33-484362210EB5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A7592CD5-11A6-4A08-8B33-484362210E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4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C166C0B-C669-444F-BABA-29412EC00EE8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C166C0B-C669-444F-BABA-29412EC00E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5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A2E374B-DFCF-4251-82A7-259E454BD46C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946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 animBg="1"/>
      <p:bldP spid="21" grpId="0" animBg="1"/>
      <p:bldP spid="31" grpId="0" animBg="1"/>
      <p:bldP spid="34" grpId="0" animBg="1"/>
      <p:bldP spid="37" grpId="0"/>
      <p:bldP spid="3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AA746-3B01-4081-9E9F-4581A11CD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inputs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C92882-3BDA-44B0-AB74-D421D11C85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This generalizes to operators with multiple inputs or outputs</a:t>
                </a:r>
              </a:p>
              <a:p>
                <a:r>
                  <a:rPr lang="en-US" dirty="0"/>
                  <a:t>E.g., for a binary stream operator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C92882-3BDA-44B0-AB74-D421D11C85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1CDF7-1447-4DDB-AF3D-8DB646B12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21B995-AF6F-4AF0-BB1F-1BF4C7B33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984" y="3429000"/>
            <a:ext cx="3409950" cy="20002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D5550F-60CF-4B07-9AAA-4F164FDD6CED}"/>
              </a:ext>
            </a:extLst>
          </p:cNvPr>
          <p:cNvSpPr/>
          <p:nvPr/>
        </p:nvSpPr>
        <p:spPr>
          <a:xfrm>
            <a:off x="5156947" y="3429000"/>
            <a:ext cx="2158253" cy="21105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654720-273C-4B92-A794-B52B007503FA}"/>
                  </a:ext>
                </a:extLst>
              </p:cNvPr>
              <p:cNvSpPr txBox="1"/>
              <p:nvPr/>
            </p:nvSpPr>
            <p:spPr>
              <a:xfrm>
                <a:off x="7375140" y="3294063"/>
                <a:ext cx="572644" cy="4712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654720-273C-4B92-A794-B52B00750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5140" y="3294063"/>
                <a:ext cx="572644" cy="471219"/>
              </a:xfrm>
              <a:prstGeom prst="rect">
                <a:avLst/>
              </a:prstGeom>
              <a:blipFill>
                <a:blip r:embed="rId4"/>
                <a:stretch>
                  <a:fillRect l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448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28323-F4BF-4FFD-B48A-63C6FD524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Equation of</a:t>
            </a:r>
            <a:br>
              <a:rPr lang="en-US" dirty="0"/>
            </a:br>
            <a:r>
              <a:rPr lang="en-US" dirty="0"/>
              <a:t>Incremental View Maintenance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25179-0266-40E3-85A6-74A73652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5A7FD5-A9AA-476B-8595-4D81FFE588B4}"/>
                  </a:ext>
                </a:extLst>
              </p:cNvPr>
              <p:cNvSpPr txBox="1"/>
              <p:nvPr/>
            </p:nvSpPr>
            <p:spPr>
              <a:xfrm>
                <a:off x="2983149" y="2484190"/>
                <a:ext cx="6096000" cy="944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∘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∘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5A7FD5-A9AA-476B-8595-4D81FFE58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149" y="2484190"/>
                <a:ext cx="6096000" cy="9448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A0EBAB-02DE-4E49-BD7B-0807FCC374B7}"/>
                  </a:ext>
                </a:extLst>
              </p:cNvPr>
              <p:cNvSpPr txBox="1"/>
              <p:nvPr/>
            </p:nvSpPr>
            <p:spPr>
              <a:xfrm>
                <a:off x="549612" y="3816193"/>
                <a:ext cx="11363528" cy="10900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As written,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sz="3200" dirty="0"/>
                  <a:t> is expensive to compute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However, we can often optimize the computation significantly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A0EBAB-02DE-4E49-BD7B-0807FCC37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612" y="3816193"/>
                <a:ext cx="11363528" cy="1090042"/>
              </a:xfrm>
              <a:prstGeom prst="rect">
                <a:avLst/>
              </a:prstGeom>
              <a:blipFill>
                <a:blip r:embed="rId3"/>
                <a:stretch>
                  <a:fillRect l="-1234" t="-5587" b="-17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377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17A3-D8C1-4849-8DB2-372E0D146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Incremental queries are streaming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27578-E2F4-4129-AE88-F60549CC1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2E4EA9-A558-41DF-A572-18A01C29D03E}"/>
              </a:ext>
            </a:extLst>
          </p:cNvPr>
          <p:cNvGrpSpPr/>
          <p:nvPr/>
        </p:nvGrpSpPr>
        <p:grpSpPr>
          <a:xfrm>
            <a:off x="2239320" y="1922566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745707E-78F6-4F1A-963E-F4E457A927C9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745707E-78F6-4F1A-963E-F4E457A927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2FA199C-E550-4A5E-BF24-AD9AF639BCFC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2FA199C-E550-4A5E-BF24-AD9AF639BC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BEF5D35-FAEA-42B8-80FC-6AAC316F862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BEF5D35-FAEA-42B8-80FC-6AAC316F86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D04387E-2A21-4681-BBCF-08F573F9C58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D04387E-2A21-4681-BBCF-08F573F9C5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C3B95C-635C-4DF5-89EC-7B25FF5F127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BA68B-98A0-4AAA-BE15-B2728C2006B3}"/>
              </a:ext>
            </a:extLst>
          </p:cNvPr>
          <p:cNvGrpSpPr/>
          <p:nvPr/>
        </p:nvGrpSpPr>
        <p:grpSpPr>
          <a:xfrm>
            <a:off x="6512145" y="1922566"/>
            <a:ext cx="2702193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9733876-37C0-4FBA-8FB4-DB1558D7EF5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9733876-37C0-4FBA-8FB4-DB1558D7EF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B46F2E6-05EC-4F34-8CA2-9984E379F62F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B46F2E6-05EC-4F34-8CA2-9984E379F6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C2FA9F-C071-499F-BA85-67319203009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C2FA9F-C071-499F-BA85-6731920300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DC08288-2997-48B5-A1DB-1317F5FF769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DC08288-2997-48B5-A1DB-1317F5FF76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DE44FE-8C88-41ED-9A9F-2B4946205D94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F8C3C43-4CB0-4EEF-A9DD-B951E220551F}"/>
                  </a:ext>
                </a:extLst>
              </p:cNvPr>
              <p:cNvSpPr/>
              <p:nvPr/>
            </p:nvSpPr>
            <p:spPr>
              <a:xfrm>
                <a:off x="5393247" y="1923247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F8C3C43-4CB0-4EEF-A9DD-B951E22055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3247" y="1923247"/>
                <a:ext cx="512233" cy="370932"/>
              </a:xfrm>
              <a:prstGeom prst="rect">
                <a:avLst/>
              </a:prstGeom>
              <a:blipFill>
                <a:blip r:embed="rId10"/>
                <a:stretch>
                  <a:fillRect l="-1124" b="-7576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9C69BCD-B322-4F71-98F6-284E78393EE9}"/>
              </a:ext>
            </a:extLst>
          </p:cNvPr>
          <p:cNvCxnSpPr>
            <a:cxnSpLocks/>
            <a:stCxn id="10" idx="3"/>
            <a:endCxn id="17" idx="1"/>
          </p:cNvCxnSpPr>
          <p:nvPr/>
        </p:nvCxnSpPr>
        <p:spPr>
          <a:xfrm>
            <a:off x="4556922" y="2107232"/>
            <a:ext cx="836325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BF5981C-34EE-4737-AEAE-06B7BB34A90F}"/>
              </a:ext>
            </a:extLst>
          </p:cNvPr>
          <p:cNvCxnSpPr>
            <a:cxnSpLocks/>
            <a:stCxn id="17" idx="3"/>
            <a:endCxn id="12" idx="1"/>
          </p:cNvCxnSpPr>
          <p:nvPr/>
        </p:nvCxnSpPr>
        <p:spPr>
          <a:xfrm flipV="1">
            <a:off x="5905480" y="2107232"/>
            <a:ext cx="606665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8603CA54-F5BE-49E4-A229-A3ABFD8ED7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5388" y="3429000"/>
                <a:ext cx="10728411" cy="289094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dirty="0"/>
                  <a:t> is a </a:t>
                </a:r>
                <a:r>
                  <a:rPr lang="en-US" b="1" dirty="0"/>
                  <a:t>streaming system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it runs forever</a:t>
                </a:r>
              </a:p>
              <a:p>
                <a:r>
                  <a:rPr lang="en-US" dirty="0"/>
                  <a:t>it has internal state (even 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is stateless)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8603CA54-F5BE-49E4-A229-A3ABFD8ED7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5388" y="3429000"/>
                <a:ext cx="10728411" cy="2890945"/>
              </a:xfrm>
              <a:blipFill>
                <a:blip r:embed="rId11"/>
                <a:stretch>
                  <a:fillRect l="-1023" t="-3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DCFEC1B-EB23-4B5A-BD2F-7F846F964AB2}"/>
              </a:ext>
            </a:extLst>
          </p:cNvPr>
          <p:cNvSpPr/>
          <p:nvPr/>
        </p:nvSpPr>
        <p:spPr>
          <a:xfrm>
            <a:off x="5207973" y="2363895"/>
            <a:ext cx="861646" cy="46016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state</a:t>
            </a:r>
          </a:p>
        </p:txBody>
      </p:sp>
    </p:spTree>
    <p:extLst>
      <p:ext uri="{BB962C8B-B14F-4D97-AF65-F5344CB8AC3E}">
        <p14:creationId xmlns:p14="http://schemas.microsoft.com/office/powerpoint/2010/main" val="31972240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687781"/>
            <a:ext cx="5624945" cy="348918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Basics of Digital Signal Processing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computation</a:t>
            </a:r>
          </a:p>
          <a:p>
            <a:r>
              <a:rPr lang="en-US" b="1" dirty="0"/>
              <a:t>Optimizing incremental circuits</a:t>
            </a:r>
          </a:p>
          <a:p>
            <a:r>
              <a:rPr lang="en-US" dirty="0"/>
              <a:t>Implementing queries in DBSP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242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A9C8C-9DA6-4D4A-8E71-C4EBE838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D657E4-8E4C-41B4-8648-739DCC6B07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95470"/>
                <a:ext cx="10515600" cy="512600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b="1" dirty="0"/>
                  <a:t>Theorem</a:t>
                </a:r>
                <a:r>
                  <a:rPr lang="en-US" dirty="0"/>
                  <a:t>: For a linear stream operator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we have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(most operators used in DB queries are linear)</a:t>
                </a:r>
              </a:p>
              <a:p>
                <a:r>
                  <a:rPr lang="en-US" dirty="0"/>
                  <a:t>Why is this better?</a:t>
                </a:r>
              </a:p>
              <a:p>
                <a:pPr lvl="1"/>
                <a:r>
                  <a:rPr lang="en-US" dirty="0"/>
                  <a:t>Incremental operators compute over changes; assume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≪|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]|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Original: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Optimized: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A speedup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/|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endParaRPr lang="en-US" i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D657E4-8E4C-41B4-8648-739DCC6B07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95470"/>
                <a:ext cx="10515600" cy="5126005"/>
              </a:xfrm>
              <a:blipFill>
                <a:blip r:embed="rId2"/>
                <a:stretch>
                  <a:fillRect l="-1043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35F44-9EBC-4870-AB86-9DEF650E7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9729320-4CA4-475E-866A-352EADA1EFA2}"/>
                  </a:ext>
                </a:extLst>
              </p:cNvPr>
              <p:cNvSpPr/>
              <p:nvPr/>
            </p:nvSpPr>
            <p:spPr>
              <a:xfrm>
                <a:off x="6304091" y="399286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9729320-4CA4-475E-866A-352EADA1EF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091" y="399286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3C50889-E60F-45AE-9225-2D0288FC0199}"/>
              </a:ext>
            </a:extLst>
          </p:cNvPr>
          <p:cNvCxnSpPr>
            <a:cxnSpLocks/>
            <a:stCxn id="30" idx="3"/>
            <a:endCxn id="25" idx="1"/>
          </p:cNvCxnSpPr>
          <p:nvPr/>
        </p:nvCxnSpPr>
        <p:spPr>
          <a:xfrm>
            <a:off x="5964802" y="4178327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6">
            <a:extLst>
              <a:ext uri="{FF2B5EF4-FFF2-40B4-BE49-F238E27FC236}">
                <a16:creationId xmlns:a16="http://schemas.microsoft.com/office/drawing/2014/main" id="{47342A7E-F311-4142-9B6E-3E9ED5BED189}"/>
              </a:ext>
            </a:extLst>
          </p:cNvPr>
          <p:cNvCxnSpPr>
            <a:cxnSpLocks/>
            <a:stCxn id="25" idx="3"/>
            <a:endCxn id="28" idx="1"/>
          </p:cNvCxnSpPr>
          <p:nvPr/>
        </p:nvCxnSpPr>
        <p:spPr>
          <a:xfrm>
            <a:off x="6816324" y="4178328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D3097D6-8DF2-476B-B2FA-3FB70D496E1F}"/>
              </a:ext>
            </a:extLst>
          </p:cNvPr>
          <p:cNvSpPr/>
          <p:nvPr/>
        </p:nvSpPr>
        <p:spPr>
          <a:xfrm>
            <a:off x="7146060" y="3992862"/>
            <a:ext cx="665098" cy="3725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D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91C67B6-FAB2-4799-A459-5E0402B8BD70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7811158" y="4177527"/>
            <a:ext cx="306879" cy="16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5098C6D-6C78-4F77-8DA7-CE81D088BC6E}"/>
                  </a:ext>
                </a:extLst>
              </p:cNvPr>
              <p:cNvSpPr/>
              <p:nvPr/>
            </p:nvSpPr>
            <p:spPr>
              <a:xfrm>
                <a:off x="5452569" y="3992861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5098C6D-6C78-4F77-8DA7-CE81D088B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2569" y="3992861"/>
                <a:ext cx="512233" cy="3709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92B53DB-B626-4B9E-B7BC-D9F794FB6AC9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5072820" y="4178327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F6C7197A-9001-42D1-B1FF-4783E6492A34}"/>
              </a:ext>
            </a:extLst>
          </p:cNvPr>
          <p:cNvSpPr/>
          <p:nvPr/>
        </p:nvSpPr>
        <p:spPr>
          <a:xfrm>
            <a:off x="5298141" y="3752519"/>
            <a:ext cx="2588559" cy="7423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E222F6C-C920-4157-98A8-D4D3119B2726}"/>
              </a:ext>
            </a:extLst>
          </p:cNvPr>
          <p:cNvGrpSpPr/>
          <p:nvPr/>
        </p:nvGrpSpPr>
        <p:grpSpPr>
          <a:xfrm>
            <a:off x="2827688" y="3939005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69E4CA4-BDF1-4918-B24D-4820C86EBB6B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69E4CA4-BDF1-4918-B24D-4820C86EBB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8006B58-0FA8-4C61-A8DB-78C015DBE379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8006B58-0FA8-4C61-A8DB-78C015DBE3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FF7A327-7B56-4FF7-B87A-5589E840DC41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FF7A327-7B56-4FF7-B87A-5589E840DC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1D38213F-43C1-4F7E-9AD1-10FBBD20575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1D38213F-43C1-4F7E-9AD1-10FBBD2057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0CD5712-B8E8-46A5-B1D1-DF9651050862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818B646-A891-4C96-8758-47F602DE1F9C}"/>
              </a:ext>
            </a:extLst>
          </p:cNvPr>
          <p:cNvGrpSpPr/>
          <p:nvPr/>
        </p:nvGrpSpPr>
        <p:grpSpPr>
          <a:xfrm>
            <a:off x="8175303" y="3998214"/>
            <a:ext cx="2313401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7904465-25CA-4B2B-8CD2-2E5BFE7F0B8B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7904465-25CA-4B2B-8CD2-2E5BFE7F0B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69A6847-A56F-41AF-AFCD-670B0E30FA42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69A6847-A56F-41AF-AFCD-670B0E30FA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 r="-512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17A73D5-859C-4FA9-A961-E26907A1527E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17A73D5-859C-4FA9-A961-E26907A152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8E1C8B8-2F61-4E3B-B7E8-21ADF408C19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8E1C8B8-2F61-4E3B-B7E8-21ADF408C1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DA3AD96-377C-403E-8AA1-52C17148CCC2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8D0B9B6-CB6B-45AD-B353-38A3A69413F6}"/>
              </a:ext>
            </a:extLst>
          </p:cNvPr>
          <p:cNvCxnSpPr>
            <a:cxnSpLocks/>
          </p:cNvCxnSpPr>
          <p:nvPr/>
        </p:nvCxnSpPr>
        <p:spPr>
          <a:xfrm>
            <a:off x="6096000" y="4242816"/>
            <a:ext cx="11321" cy="437472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2228D39-CD37-4CA4-8764-8702F6870DFE}"/>
              </a:ext>
            </a:extLst>
          </p:cNvPr>
          <p:cNvGrpSpPr/>
          <p:nvPr/>
        </p:nvGrpSpPr>
        <p:grpSpPr>
          <a:xfrm>
            <a:off x="5320243" y="4680288"/>
            <a:ext cx="308445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E52A105-F5FB-477F-9053-A0D907D69C8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E52A105-F5FB-477F-9053-A0D907D69C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70175D4-3C78-40A7-9E48-DE26C191DEA8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70175D4-3C78-40A7-9E48-DE26C191DE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0AD3B34D-539B-41FB-9292-421145FBAB5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0AD3B34D-539B-41FB-9292-421145FBAB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3FE40F0-C27D-4A1D-A365-C8254BFE8E83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3FE40F0-C27D-4A1D-A365-C8254BFE8E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715765F-EDBD-4EC9-AFB9-69A814873188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0745ECD-42FD-48DC-A6C1-5686290FA478}"/>
              </a:ext>
            </a:extLst>
          </p:cNvPr>
          <p:cNvGrpSpPr/>
          <p:nvPr/>
        </p:nvGrpSpPr>
        <p:grpSpPr>
          <a:xfrm>
            <a:off x="3134967" y="5551094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4B4C2D27-5303-46B7-8612-3FC40EE94EC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4B4C2D27-5303-46B7-8612-3FC40EE94E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325A938-72EA-4F34-885B-7FF1FD3FA3D5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325A938-72EA-4F34-885B-7FF1FD3FA3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E4F08B2E-4266-4548-8ABA-32A0B010BA8D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E4F08B2E-4266-4548-8ABA-32A0B010BA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F4871284-83D6-4D42-8711-E9F27B4F5C9E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F4871284-83D6-4D42-8711-E9F27B4F5C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5742B04-8CFF-43C7-A49F-B700AE0B2CCF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2C7DBE6-A290-4174-889F-07DAC301A021}"/>
              </a:ext>
            </a:extLst>
          </p:cNvPr>
          <p:cNvGrpSpPr/>
          <p:nvPr/>
        </p:nvGrpSpPr>
        <p:grpSpPr>
          <a:xfrm>
            <a:off x="8218830" y="5551094"/>
            <a:ext cx="2313401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5E4445D-F64F-417B-A22A-B03734065BB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5E4445D-F64F-417B-A22A-B03734065B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1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EB6DDEA-D5A7-430E-9CD2-7CB4F2F709EE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EB6DDEA-D5A7-430E-9CD2-7CB4F2F709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22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FCDD19FA-9D5C-41B7-B448-F044D97547F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FCDD19FA-9D5C-41B7-B448-F044D97547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3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F7723742-1099-4C63-8006-049881536E72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F7723742-1099-4C63-8006-049881536E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4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08025D1-6A86-4149-910D-77F41E1A5FCC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3658B83-A868-4BE8-A18B-8E7D4208FB6B}"/>
                  </a:ext>
                </a:extLst>
              </p:cNvPr>
              <p:cNvSpPr/>
              <p:nvPr/>
            </p:nvSpPr>
            <p:spPr>
              <a:xfrm>
                <a:off x="6382166" y="5551775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3658B83-A868-4BE8-A18B-8E7D4208FB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2166" y="5551775"/>
                <a:ext cx="512233" cy="370932"/>
              </a:xfrm>
              <a:prstGeom prst="rect">
                <a:avLst/>
              </a:prstGeom>
              <a:blipFill>
                <a:blip r:embed="rId25"/>
                <a:stretch>
                  <a:fillRect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93F38E8-7E70-47CD-AC45-556409B416E9}"/>
              </a:ext>
            </a:extLst>
          </p:cNvPr>
          <p:cNvCxnSpPr>
            <a:cxnSpLocks/>
            <a:stCxn id="59" idx="3"/>
            <a:endCxn id="66" idx="1"/>
          </p:cNvCxnSpPr>
          <p:nvPr/>
        </p:nvCxnSpPr>
        <p:spPr>
          <a:xfrm>
            <a:off x="5452569" y="5735760"/>
            <a:ext cx="929597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4D9D9B1-D3D1-40C9-B333-F210EBDE735E}"/>
              </a:ext>
            </a:extLst>
          </p:cNvPr>
          <p:cNvCxnSpPr>
            <a:cxnSpLocks/>
            <a:stCxn id="66" idx="3"/>
            <a:endCxn id="61" idx="1"/>
          </p:cNvCxnSpPr>
          <p:nvPr/>
        </p:nvCxnSpPr>
        <p:spPr>
          <a:xfrm flipV="1">
            <a:off x="6894399" y="5735760"/>
            <a:ext cx="1324431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621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1717D2E-9F66-40EC-BB4E-043071503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9" y="331008"/>
            <a:ext cx="10967086" cy="1028891"/>
          </a:xfrm>
        </p:spPr>
        <p:txBody>
          <a:bodyPr>
            <a:noAutofit/>
          </a:bodyPr>
          <a:lstStyle/>
          <a:p>
            <a:r>
              <a:rPr lang="en-US" sz="4800" dirty="0">
                <a:ea typeface="+mj-lt"/>
                <a:cs typeface="+mj-lt"/>
              </a:rPr>
              <a:t>Scalability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F4ED20EF-150B-495F-89FD-836DC4544EAB}"/>
              </a:ext>
            </a:extLst>
          </p:cNvPr>
          <p:cNvSpPr/>
          <p:nvPr/>
        </p:nvSpPr>
        <p:spPr>
          <a:xfrm rot="9533581">
            <a:off x="7446189" y="3755529"/>
            <a:ext cx="3699070" cy="832735"/>
          </a:xfrm>
          <a:prstGeom prst="arc">
            <a:avLst>
              <a:gd name="adj1" fmla="val 11353449"/>
              <a:gd name="adj2" fmla="val 20701614"/>
            </a:avLst>
          </a:prstGeom>
          <a:ln w="88900">
            <a:solidFill>
              <a:srgbClr val="FFC000"/>
            </a:solidFill>
            <a:prstDash val="sysDot"/>
            <a:head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F3B1927-E9D3-46FF-8446-E6193A3AB85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6754" y="2000527"/>
          <a:ext cx="11795760" cy="4804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2334D-D6A0-AB3E-6CD7-1531BCDF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4</a:t>
            </a:fld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2859582-DC27-471A-BC65-6589219BDF33}"/>
              </a:ext>
            </a:extLst>
          </p:cNvPr>
          <p:cNvCxnSpPr>
            <a:cxnSpLocks/>
          </p:cNvCxnSpPr>
          <p:nvPr/>
        </p:nvCxnSpPr>
        <p:spPr>
          <a:xfrm>
            <a:off x="8295821" y="5892800"/>
            <a:ext cx="3473815" cy="0"/>
          </a:xfrm>
          <a:prstGeom prst="straightConnector1">
            <a:avLst/>
          </a:prstGeom>
          <a:ln w="76200">
            <a:solidFill>
              <a:srgbClr val="00B050"/>
            </a:solidFill>
            <a:prstDash val="sysDot"/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8E7511B-9535-4276-9145-6049825A06A5}"/>
              </a:ext>
            </a:extLst>
          </p:cNvPr>
          <p:cNvCxnSpPr>
            <a:cxnSpLocks/>
          </p:cNvCxnSpPr>
          <p:nvPr/>
        </p:nvCxnSpPr>
        <p:spPr>
          <a:xfrm>
            <a:off x="8194606" y="5051060"/>
            <a:ext cx="0" cy="777240"/>
          </a:xfrm>
          <a:prstGeom prst="straightConnector1">
            <a:avLst/>
          </a:prstGeom>
          <a:ln w="76200">
            <a:solidFill>
              <a:srgbClr val="00B050"/>
            </a:solidFill>
            <a:prstDash val="sysDot"/>
            <a:tailEnd type="non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1B38431-C34E-47C3-8207-EC29E40F364C}"/>
              </a:ext>
            </a:extLst>
          </p:cNvPr>
          <p:cNvSpPr txBox="1"/>
          <p:nvPr/>
        </p:nvSpPr>
        <p:spPr>
          <a:xfrm>
            <a:off x="8732275" y="5368538"/>
            <a:ext cx="2600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Incremental engine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453BE97-30B9-4ACD-ACCC-428C2743E8F8}"/>
                  </a:ext>
                </a:extLst>
              </p:cNvPr>
              <p:cNvSpPr txBox="1"/>
              <p:nvPr/>
            </p:nvSpPr>
            <p:spPr>
              <a:xfrm>
                <a:off x="3514772" y="1304951"/>
                <a:ext cx="8520474" cy="2062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Four generations of the system built since 2017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First 3 use traditional database technologies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Non-incremental cost is O(|data|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200" dirty="0"/>
                  <a:t> |queries|)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Incremental cost is O(|change|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200" dirty="0"/>
                  <a:t> |queries|)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453BE97-30B9-4ACD-ACCC-428C2743E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772" y="1304951"/>
                <a:ext cx="8520474" cy="2062103"/>
              </a:xfrm>
              <a:prstGeom prst="rect">
                <a:avLst/>
              </a:prstGeom>
              <a:blipFill>
                <a:blip r:embed="rId4"/>
                <a:stretch>
                  <a:fillRect l="-1646" t="-3846" r="-931" b="-9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173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0B0B2-098F-4D1B-81D3-FE7D30D39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 linear query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5566E2-EF36-45E0-916B-6EA4E68156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8912" y="1545022"/>
                <a:ext cx="11649456" cy="522784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CREATE VIEW </a:t>
                </a:r>
                <a:r>
                  <a:rPr lang="en-US" dirty="0">
                    <a:latin typeface="Consolas" panose="020B0609020204030204" pitchFamily="49" charset="0"/>
                  </a:rPr>
                  <a:t>V</a:t>
                </a: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 AS </a:t>
                </a:r>
                <a:b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</a:br>
                <a:r>
                  <a:rPr lang="en-US" sz="28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SELECT</a:t>
                </a:r>
                <a:r>
                  <a:rPr lang="en-US" sz="2800" dirty="0">
                    <a:latin typeface="Consolas" panose="020B0609020204030204" pitchFamily="49" charset="0"/>
                  </a:rPr>
                  <a:t> * </a:t>
                </a:r>
                <a:r>
                  <a:rPr lang="en-US" sz="28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FROM</a:t>
                </a:r>
                <a:r>
                  <a:rPr lang="en-US" sz="2800" dirty="0">
                    <a:latin typeface="Consolas" panose="020B0609020204030204" pitchFamily="49" charset="0"/>
                  </a:rPr>
                  <a:t> T</a:t>
                </a:r>
                <a:br>
                  <a:rPr lang="en-US" sz="2800" dirty="0">
                    <a:latin typeface="Consolas" panose="020B0609020204030204" pitchFamily="49" charset="0"/>
                  </a:rPr>
                </a:br>
                <a:r>
                  <a:rPr lang="en-US" sz="28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WHERE</a:t>
                </a:r>
                <a:r>
                  <a:rPr lang="en-US" sz="2800" dirty="0">
                    <a:latin typeface="Consolas" panose="020B0609020204030204" pitchFamily="49" charset="0"/>
                  </a:rPr>
                  <a:t> Age &gt;= 10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You don’t need to know what’s in </a:t>
                </a:r>
                <a:r>
                  <a:rPr lang="en-US" dirty="0">
                    <a:latin typeface="Consolas" panose="020B0609020204030204" pitchFamily="49" charset="0"/>
                  </a:rPr>
                  <a:t>T</a:t>
                </a:r>
                <a:r>
                  <a:rPr lang="en-US" dirty="0"/>
                  <a:t> to compute the changes to </a:t>
                </a:r>
                <a:r>
                  <a:rPr lang="en-US" dirty="0">
                    <a:latin typeface="Consolas" panose="020B0609020204030204" pitchFamily="49" charset="0"/>
                  </a:rPr>
                  <a:t>V</a:t>
                </a:r>
              </a:p>
              <a:p>
                <a:r>
                  <a:rPr lang="en-US" dirty="0"/>
                  <a:t>If you change </a:t>
                </a:r>
                <a:r>
                  <a:rPr lang="en-US" dirty="0">
                    <a:latin typeface="Consolas" panose="020B0609020204030204" pitchFamily="49" charset="0"/>
                  </a:rPr>
                  <a:t>T</a:t>
                </a:r>
                <a:r>
                  <a:rPr lang="en-US" dirty="0"/>
                  <a:t> by adding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/>
                  <a:t>T…</a:t>
                </a:r>
              </a:p>
              <a:p>
                <a:r>
                  <a:rPr lang="en-US" dirty="0"/>
                  <a:t>…this (same) query </a:t>
                </a:r>
                <a:r>
                  <a:rPr lang="en-US" dirty="0">
                    <a:latin typeface="Consolas" panose="020B0609020204030204" pitchFamily="49" charset="0"/>
                  </a:rPr>
                  <a:t>c</a:t>
                </a:r>
                <a:r>
                  <a:rPr lang="en-US" dirty="0"/>
                  <a:t>omputes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>
                    <a:latin typeface="Consolas" panose="020B0609020204030204" pitchFamily="49" charset="0"/>
                  </a:rPr>
                  <a:t>V</a:t>
                </a:r>
                <a:r>
                  <a:rPr lang="en-US" dirty="0"/>
                  <a:t>: </a:t>
                </a:r>
              </a:p>
              <a:p>
                <a:pPr marL="0" indent="0">
                  <a:buNone/>
                </a:pPr>
                <a:b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</a:b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SELECT</a:t>
                </a:r>
                <a:r>
                  <a:rPr lang="en-US" dirty="0">
                    <a:latin typeface="Consolas" panose="020B0609020204030204" pitchFamily="49" charset="0"/>
                  </a:rPr>
                  <a:t> </a:t>
                </a: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DISTINCT</a:t>
                </a:r>
                <a:r>
                  <a:rPr lang="en-US" dirty="0">
                    <a:latin typeface="Consolas" panose="020B0609020204030204" pitchFamily="49" charset="0"/>
                  </a:rPr>
                  <a:t> * </a:t>
                </a: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FROM</a:t>
                </a:r>
                <a:r>
                  <a:rPr lang="en-US" dirty="0"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/>
                  <a:t>T</a:t>
                </a:r>
                <a:r>
                  <a:rPr lang="en-US" dirty="0">
                    <a:latin typeface="Consolas" panose="020B0609020204030204" pitchFamily="49" charset="0"/>
                  </a:rPr>
                  <a:t> </a:t>
                </a:r>
                <a:br>
                  <a:rPr lang="en-US" dirty="0">
                    <a:latin typeface="Consolas" panose="020B0609020204030204" pitchFamily="49" charset="0"/>
                  </a:rPr>
                </a:b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WHERE</a:t>
                </a:r>
                <a:r>
                  <a:rPr lang="en-US" dirty="0">
                    <a:latin typeface="Consolas" panose="020B0609020204030204" pitchFamily="49" charset="0"/>
                  </a:rPr>
                  <a:t> Age &gt;= 10</a:t>
                </a:r>
                <a:br>
                  <a:rPr lang="en-US" dirty="0">
                    <a:latin typeface="Consolas" panose="020B0609020204030204" pitchFamily="49" charset="0"/>
                  </a:rPr>
                </a:br>
                <a:endParaRPr lang="en-US" dirty="0">
                  <a:latin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5566E2-EF36-45E0-916B-6EA4E68156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8912" y="1545022"/>
                <a:ext cx="11649456" cy="5227844"/>
              </a:xfrm>
              <a:blipFill>
                <a:blip r:embed="rId2"/>
                <a:stretch>
                  <a:fillRect l="-1047" t="-1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95921-45B2-459E-8CAA-8AA05980E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138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4CEEA-94B7-48DA-80EA-CAAEA514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C4032E-A286-4ADA-B5E7-9037CF81E1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958883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3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∘</m:t>
                          </m:r>
                          <m:sSub>
                            <m:sSubPr>
                              <m:ctrlPr>
                                <a:rPr lang="en-US" sz="3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5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5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5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35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35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bSup>
                      <m:r>
                        <a:rPr lang="en-US" sz="3500" i="1">
                          <a:latin typeface="Cambria Math" panose="02040503050406030204" pitchFamily="18" charset="0"/>
                        </a:rPr>
                        <m:t>∘</m:t>
                      </m:r>
                      <m:sSubSup>
                        <m:sSubSup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35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bSup>
                    </m:oMath>
                  </m:oMathPara>
                </a14:m>
                <a:endParaRPr lang="en-US" sz="3500" dirty="0"/>
              </a:p>
              <a:p>
                <a:r>
                  <a:rPr lang="en-US" dirty="0"/>
                  <a:t>Proof by pictures: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b="1" dirty="0"/>
              </a:p>
              <a:p>
                <a:r>
                  <a:rPr lang="en-US" b="1" dirty="0"/>
                  <a:t>We can incrementalize a complex circuit by incrementalizing</a:t>
                </a:r>
                <a:br>
                  <a:rPr lang="en-US" b="1" dirty="0"/>
                </a:br>
                <a:r>
                  <a:rPr lang="en-US" b="1" dirty="0"/>
                  <a:t>each component independently</a:t>
                </a:r>
              </a:p>
              <a:p>
                <a:r>
                  <a:rPr lang="en-US" dirty="0"/>
                  <a:t>For a chain of linear operators: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∘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∘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bSup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∘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C4032E-A286-4ADA-B5E7-9037CF81E1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958883"/>
              </a:xfrm>
              <a:blipFill>
                <a:blip r:embed="rId2"/>
                <a:stretch>
                  <a:fillRect l="-928" b="-1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0C5911-0737-4F1C-BB93-31D7C512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32E414-7666-4DA9-A84D-309FF8D7C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452" y="4490178"/>
            <a:ext cx="2314575" cy="571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037D8D-8E6E-41B7-9601-6128061A1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933" y="3465974"/>
            <a:ext cx="4752189" cy="428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9FA806-3224-4BC9-AFCA-1E42CA3CD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4933" y="2950037"/>
            <a:ext cx="3476625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4435E2-C27B-4BA0-85B8-998634455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933" y="3978076"/>
            <a:ext cx="4752189" cy="4286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F26A57-D2B3-4700-9658-BE339143EA28}"/>
                  </a:ext>
                </a:extLst>
              </p:cNvPr>
              <p:cNvSpPr txBox="1"/>
              <p:nvPr/>
            </p:nvSpPr>
            <p:spPr>
              <a:xfrm>
                <a:off x="7933157" y="4013206"/>
                <a:ext cx="2917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F26A57-D2B3-4700-9658-BE339143E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157" y="4013206"/>
                <a:ext cx="291747" cy="276999"/>
              </a:xfrm>
              <a:prstGeom prst="rect">
                <a:avLst/>
              </a:prstGeom>
              <a:blipFill>
                <a:blip r:embed="rId6"/>
                <a:stretch>
                  <a:fillRect l="-14583" r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77912CA0-3E0B-40E7-8540-AE57D7F2FF57}"/>
              </a:ext>
            </a:extLst>
          </p:cNvPr>
          <p:cNvSpPr/>
          <p:nvPr/>
        </p:nvSpPr>
        <p:spPr>
          <a:xfrm>
            <a:off x="4751109" y="3414510"/>
            <a:ext cx="1230304" cy="48009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AB7525-0719-465B-A396-AB087AE4B2C8}"/>
              </a:ext>
            </a:extLst>
          </p:cNvPr>
          <p:cNvSpPr/>
          <p:nvPr/>
        </p:nvSpPr>
        <p:spPr>
          <a:xfrm>
            <a:off x="3520096" y="3934696"/>
            <a:ext cx="1844896" cy="48009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F2ED25-70DB-46B9-BCDC-F55B983BAA43}"/>
              </a:ext>
            </a:extLst>
          </p:cNvPr>
          <p:cNvSpPr/>
          <p:nvPr/>
        </p:nvSpPr>
        <p:spPr>
          <a:xfrm>
            <a:off x="5461027" y="3937835"/>
            <a:ext cx="1778546" cy="48009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18684A9-F0B2-4D95-A141-F3E11923BF50}"/>
                  </a:ext>
                </a:extLst>
              </p:cNvPr>
              <p:cNvSpPr txBox="1"/>
              <p:nvPr/>
            </p:nvSpPr>
            <p:spPr>
              <a:xfrm>
                <a:off x="7933156" y="3498106"/>
                <a:ext cx="2917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18684A9-F0B2-4D95-A141-F3E11923B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156" y="3498106"/>
                <a:ext cx="291747" cy="276999"/>
              </a:xfrm>
              <a:prstGeom prst="rect">
                <a:avLst/>
              </a:prstGeom>
              <a:blipFill>
                <a:blip r:embed="rId7"/>
                <a:stretch>
                  <a:fillRect l="-14583" r="-12500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65E8-CC67-478A-AC21-FD060FBE30C4}"/>
                  </a:ext>
                </a:extLst>
              </p:cNvPr>
              <p:cNvSpPr txBox="1"/>
              <p:nvPr/>
            </p:nvSpPr>
            <p:spPr>
              <a:xfrm>
                <a:off x="7933155" y="2983006"/>
                <a:ext cx="2917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65E8-CC67-478A-AC21-FD060FBE3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155" y="2983006"/>
                <a:ext cx="291747" cy="276999"/>
              </a:xfrm>
              <a:prstGeom prst="rect">
                <a:avLst/>
              </a:prstGeom>
              <a:blipFill>
                <a:blip r:embed="rId8"/>
                <a:stretch>
                  <a:fillRect l="-14583" r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534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 animBg="1"/>
      <p:bldP spid="15" grpId="0" animBg="1"/>
      <p:bldP spid="16" grpId="0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95D67A-9209-4A0E-A1A6-3435EFF40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93" y="2628900"/>
            <a:ext cx="8458478" cy="2002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523EDE-7D52-475A-B1BF-3384169A7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AF9EC3-8EE2-40CD-8B26-C02D0A03BE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511154"/>
                <a:ext cx="10840571" cy="5346845"/>
              </a:xfrm>
            </p:spPr>
            <p:txBody>
              <a:bodyPr>
                <a:normAutofit/>
              </a:bodyPr>
              <a:lstStyle/>
              <a:p>
                <a:endParaRPr lang="en-US" dirty="0"/>
              </a:p>
              <a:p>
                <a:r>
                  <a:rPr lang="en-US" dirty="0"/>
                  <a:t>(Lifted) join, intersection, Cartesian product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From distributivity: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Speed-up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</m:e>
                        </m:d>
                      </m:e>
                    </m:func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AF9EC3-8EE2-40CD-8B26-C02D0A03BE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511154"/>
                <a:ext cx="10840571" cy="5346845"/>
              </a:xfrm>
              <a:blipFill>
                <a:blip r:embed="rId3"/>
                <a:stretch>
                  <a:fillRect l="-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8B817-6315-49F6-9FAA-9BC1E5152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42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7FCC0C-DFF9-4D5A-9817-7F385CFAD8BC}"/>
              </a:ext>
            </a:extLst>
          </p:cNvPr>
          <p:cNvCxnSpPr>
            <a:cxnSpLocks/>
          </p:cNvCxnSpPr>
          <p:nvPr/>
        </p:nvCxnSpPr>
        <p:spPr>
          <a:xfrm flipH="1" flipV="1">
            <a:off x="8464585" y="3779848"/>
            <a:ext cx="1910161" cy="19025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006CD4A-B3CD-476B-8B72-66C8E0147BEA}"/>
              </a:ext>
            </a:extLst>
          </p:cNvPr>
          <p:cNvCxnSpPr>
            <a:cxnSpLocks/>
          </p:cNvCxnSpPr>
          <p:nvPr/>
        </p:nvCxnSpPr>
        <p:spPr>
          <a:xfrm flipH="1" flipV="1">
            <a:off x="8760691" y="5033818"/>
            <a:ext cx="127815" cy="4794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Brace 16">
            <a:extLst>
              <a:ext uri="{FF2B5EF4-FFF2-40B4-BE49-F238E27FC236}">
                <a16:creationId xmlns:a16="http://schemas.microsoft.com/office/drawing/2014/main" id="{4507FCEB-669E-4795-8878-C1050AD8FD80}"/>
              </a:ext>
            </a:extLst>
          </p:cNvPr>
          <p:cNvSpPr/>
          <p:nvPr/>
        </p:nvSpPr>
        <p:spPr>
          <a:xfrm rot="5400000">
            <a:off x="8604294" y="4129981"/>
            <a:ext cx="325219" cy="1305522"/>
          </a:xfrm>
          <a:prstGeom prst="rightBrace">
            <a:avLst>
              <a:gd name="adj1" fmla="val 48782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99DF11A-484A-4BEA-ABDF-2942E8FFE6D1}"/>
              </a:ext>
            </a:extLst>
          </p:cNvPr>
          <p:cNvCxnSpPr>
            <a:cxnSpLocks/>
          </p:cNvCxnSpPr>
          <p:nvPr/>
        </p:nvCxnSpPr>
        <p:spPr>
          <a:xfrm flipV="1">
            <a:off x="8511309" y="4561104"/>
            <a:ext cx="1473200" cy="10406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A7E796-B8AA-4923-8F4C-1880B6C08D57}"/>
                  </a:ext>
                </a:extLst>
              </p:cNvPr>
              <p:cNvSpPr txBox="1"/>
              <p:nvPr/>
            </p:nvSpPr>
            <p:spPr>
              <a:xfrm>
                <a:off x="6003131" y="3297038"/>
                <a:ext cx="510705" cy="11079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600" b="0" dirty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A7E796-B8AA-4923-8F4C-1880B6C08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131" y="3297038"/>
                <a:ext cx="510705" cy="11079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966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E0DF0-A8CB-4A9F-9842-70A244D3D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cycle rule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EB843-6808-4E19-80BA-659AB6384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E92B98-A8C7-4E41-A82D-7F490D1FE459}"/>
                  </a:ext>
                </a:extLst>
              </p:cNvPr>
              <p:cNvSpPr txBox="1"/>
              <p:nvPr/>
            </p:nvSpPr>
            <p:spPr>
              <a:xfrm>
                <a:off x="6255030" y="2327774"/>
                <a:ext cx="510705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600" b="0" dirty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E92B98-A8C7-4E41-A82D-7F490D1FE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5030" y="2327774"/>
                <a:ext cx="510705" cy="11079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D5011E6-2A01-4FBA-AC9F-0073502A1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073" y="1938528"/>
            <a:ext cx="2447512" cy="1708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B741C0-EA8B-4299-9D66-5B11343379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36"/>
          <a:stretch/>
        </p:blipFill>
        <p:spPr>
          <a:xfrm>
            <a:off x="1624817" y="2057400"/>
            <a:ext cx="4388010" cy="13783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915012-4545-40D3-9B22-C20BDD6D6AE7}"/>
              </a:ext>
            </a:extLst>
          </p:cNvPr>
          <p:cNvSpPr txBox="1"/>
          <p:nvPr/>
        </p:nvSpPr>
        <p:spPr>
          <a:xfrm>
            <a:off x="151562" y="3966167"/>
            <a:ext cx="1092645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Allows us to recursively incrementalize circuits with feedback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All our circuits are built from: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Sequential composition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Feedback loops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 get a structural recursion scheme for incrementalizing </a:t>
            </a:r>
            <a:r>
              <a:rPr lang="en-US" sz="2800" b="1" dirty="0"/>
              <a:t>any</a:t>
            </a:r>
            <a:r>
              <a:rPr lang="en-US" sz="2800" dirty="0"/>
              <a:t> circuit</a:t>
            </a:r>
          </a:p>
        </p:txBody>
      </p:sp>
    </p:spTree>
    <p:extLst>
      <p:ext uri="{BB962C8B-B14F-4D97-AF65-F5344CB8AC3E}">
        <p14:creationId xmlns:p14="http://schemas.microsoft.com/office/powerpoint/2010/main" val="15807462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23EDE-7D52-475A-B1BF-3384169A7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state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8B817-6315-49F6-9FAA-9BC1E5152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9EF843E-DEDE-4F88-9B1D-45AADF69988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3578" y="2005012"/>
                <a:ext cx="11324844" cy="4351338"/>
              </a:xfrm>
            </p:spPr>
            <p:txBody>
              <a:bodyPr/>
              <a:lstStyle/>
              <a:p>
                <a:r>
                  <a:rPr lang="en-US" dirty="0"/>
                  <a:t>An incremental operator has internal </a:t>
                </a:r>
                <a:r>
                  <a:rPr lang="en-US" b="1" dirty="0"/>
                  <a:t>state</a:t>
                </a:r>
              </a:p>
              <a:p>
                <a:r>
                  <a:rPr lang="en-US" dirty="0"/>
                  <a:t>Even if original operator was stateless</a:t>
                </a:r>
              </a:p>
              <a:p>
                <a:r>
                  <a:rPr lang="en-US" dirty="0"/>
                  <a:t>State is held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There are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s inside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too</a:t>
                </a:r>
              </a:p>
              <a:p>
                <a:r>
                  <a:rPr lang="en-US" dirty="0"/>
                  <a:t>The state inside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is as large as the </a:t>
                </a:r>
                <a:r>
                  <a:rPr lang="en-US" b="1" dirty="0"/>
                  <a:t>whole</a:t>
                </a:r>
                <a:r>
                  <a:rPr lang="en-US" dirty="0"/>
                  <a:t> input (integral of all changes)</a:t>
                </a:r>
              </a:p>
              <a:p>
                <a:r>
                  <a:rPr lang="en-US" dirty="0"/>
                  <a:t>However, the work of the incremental join operator at time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is just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(|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]|)</m:t>
                    </m:r>
                  </m:oMath>
                </a14:m>
                <a:r>
                  <a:rPr lang="en-US" dirty="0"/>
                  <a:t> --- and not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(|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])|)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9EF843E-DEDE-4F88-9B1D-45AADF6998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3578" y="2005012"/>
                <a:ext cx="11324844" cy="4351338"/>
              </a:xfrm>
              <a:blipFill>
                <a:blip r:embed="rId2"/>
                <a:stretch>
                  <a:fillRect l="-969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0FA7527-CE1E-40F3-B458-7FB62F9A39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38"/>
          <a:stretch/>
        </p:blipFill>
        <p:spPr>
          <a:xfrm>
            <a:off x="7159752" y="747083"/>
            <a:ext cx="4945380" cy="28864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3C9EC0-3A71-44A6-8D49-AF1A60397588}"/>
              </a:ext>
            </a:extLst>
          </p:cNvPr>
          <p:cNvSpPr txBox="1"/>
          <p:nvPr/>
        </p:nvSpPr>
        <p:spPr>
          <a:xfrm>
            <a:off x="7511796" y="270817"/>
            <a:ext cx="3779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Incremental lifted join circuit</a:t>
            </a:r>
          </a:p>
        </p:txBody>
      </p:sp>
    </p:spTree>
    <p:extLst>
      <p:ext uri="{BB962C8B-B14F-4D97-AF65-F5344CB8AC3E}">
        <p14:creationId xmlns:p14="http://schemas.microsoft.com/office/powerpoint/2010/main" val="10157807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687781"/>
            <a:ext cx="5624945" cy="348918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Basics of Digital Signal Processing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computation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Optimizing incremental circuits</a:t>
            </a:r>
          </a:p>
          <a:p>
            <a:r>
              <a:rPr lang="en-US" b="1" dirty="0"/>
              <a:t>Implementing Queries in DBSP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862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78C79-0AC6-4CC8-8888-3BD16BC95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on 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F3DBA1-AEF6-4BFA-AAF8-E2CF36BBCA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78706" cy="249988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SQL queries are functions from tables to tables: </a:t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×…×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F3DBA1-AEF6-4BFA-AAF8-E2CF36BBCA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78706" cy="2499889"/>
              </a:xfrm>
              <a:blipFill>
                <a:blip r:embed="rId2"/>
                <a:stretch>
                  <a:fillRect l="-1188" t="-3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B88C8-AEDE-4221-A710-36E27EE0F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46</a:t>
            </a:fld>
            <a:endParaRPr lang="en-US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4D991452-FB9B-464C-8B8F-B9386AD495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442124"/>
              </p:ext>
            </p:extLst>
          </p:nvPr>
        </p:nvGraphicFramePr>
        <p:xfrm>
          <a:off x="1961726" y="3632273"/>
          <a:ext cx="139198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830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4C5A5CE-BDF9-40E0-9DEB-C0D25623A0D5}"/>
              </a:ext>
            </a:extLst>
          </p:cNvPr>
          <p:cNvSpPr txBox="1"/>
          <p:nvPr/>
        </p:nvSpPr>
        <p:spPr>
          <a:xfrm>
            <a:off x="2465612" y="3197945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87BC11-F266-4FA2-B4AA-B7AF57FB4A0C}"/>
              </a:ext>
            </a:extLst>
          </p:cNvPr>
          <p:cNvSpPr txBox="1"/>
          <p:nvPr/>
        </p:nvSpPr>
        <p:spPr>
          <a:xfrm>
            <a:off x="4982435" y="3197946"/>
            <a:ext cx="955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Query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844060-28E4-432F-B084-A8A35A232E74}"/>
              </a:ext>
            </a:extLst>
          </p:cNvPr>
          <p:cNvSpPr txBox="1"/>
          <p:nvPr/>
        </p:nvSpPr>
        <p:spPr>
          <a:xfrm>
            <a:off x="3956945" y="3827468"/>
            <a:ext cx="2733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2400" dirty="0">
                <a:latin typeface="Consolas" panose="020B0609020204030204" pitchFamily="49" charset="0"/>
              </a:rPr>
              <a:t> * </a:t>
            </a:r>
            <a:r>
              <a:rPr lang="en-US" sz="24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2400" dirty="0">
                <a:latin typeface="Consolas" panose="020B0609020204030204" pitchFamily="49" charset="0"/>
              </a:rPr>
              <a:t> T</a:t>
            </a:r>
            <a:br>
              <a:rPr lang="en-US" sz="2400" dirty="0">
                <a:latin typeface="Consolas" panose="020B0609020204030204" pitchFamily="49" charset="0"/>
              </a:rPr>
            </a:br>
            <a:r>
              <a:rPr lang="en-US" sz="2400" dirty="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2400" dirty="0">
                <a:latin typeface="Consolas" panose="020B0609020204030204" pitchFamily="49" charset="0"/>
              </a:rPr>
              <a:t> Age &gt;= 10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FD6B53D-5DE0-41A6-9848-F6C4D2610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825535"/>
              </p:ext>
            </p:extLst>
          </p:nvPr>
        </p:nvGraphicFramePr>
        <p:xfrm>
          <a:off x="7879961" y="3659611"/>
          <a:ext cx="1391984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830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645791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3F410663-F4CE-4FF8-88A0-D1C2D487B87D}"/>
              </a:ext>
            </a:extLst>
          </p:cNvPr>
          <p:cNvSpPr txBox="1"/>
          <p:nvPr/>
        </p:nvSpPr>
        <p:spPr>
          <a:xfrm>
            <a:off x="7654026" y="3197945"/>
            <a:ext cx="1737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Query result</a:t>
            </a:r>
          </a:p>
        </p:txBody>
      </p:sp>
    </p:spTree>
    <p:extLst>
      <p:ext uri="{BB962C8B-B14F-4D97-AF65-F5344CB8AC3E}">
        <p14:creationId xmlns:p14="http://schemas.microsoft.com/office/powerpoint/2010/main" val="1141030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04216-3B08-4616-A34F-20ADA68A8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Hold on! This is not well-defined!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33BCC0-5590-40D6-B06C-3AB26487A1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definitions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require streams over a commutative group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for some commutative group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/>
              </a:p>
              <a:p>
                <a:r>
                  <a:rPr lang="en-US" dirty="0"/>
                  <a:t>However, tables (sets, multisets) are not groups</a:t>
                </a:r>
              </a:p>
              <a:p>
                <a:pPr lvl="1"/>
                <a:r>
                  <a:rPr lang="en-US" dirty="0"/>
                  <a:t>E.g., there is no table negation</a:t>
                </a:r>
              </a:p>
              <a:p>
                <a:r>
                  <a:rPr lang="en-US" dirty="0"/>
                  <a:t>Solution: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33BCC0-5590-40D6-B06C-3AB26487A1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E3245-4D04-4812-A3E0-9305BC5DE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BC5CE5-A43B-4AF0-9D6F-617D85BC13C5}"/>
              </a:ext>
            </a:extLst>
          </p:cNvPr>
          <p:cNvSpPr txBox="1"/>
          <p:nvPr/>
        </p:nvSpPr>
        <p:spPr>
          <a:xfrm>
            <a:off x="2946587" y="4461293"/>
            <a:ext cx="6094878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Generalize tables to obtain a commutative group</a:t>
            </a:r>
          </a:p>
        </p:txBody>
      </p:sp>
    </p:spTree>
    <p:extLst>
      <p:ext uri="{BB962C8B-B14F-4D97-AF65-F5344CB8AC3E}">
        <p14:creationId xmlns:p14="http://schemas.microsoft.com/office/powerpoint/2010/main" val="28607667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898CFE-5F54-4344-84A9-762F814420B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-sets (also called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-relations)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898CFE-5F54-4344-84A9-762F814420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CDADB0-6ABC-44FC-A29D-A28D95D93C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586753"/>
                <a:ext cx="10900893" cy="513472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Generalize sets so that each element has an integer weight</a:t>
                </a:r>
              </a:p>
              <a:p>
                <a:pPr lvl="1"/>
                <a:r>
                  <a:rPr lang="en-US" dirty="0"/>
                  <a:t>The weight can be positive, zero, or negative</a:t>
                </a:r>
              </a:p>
              <a:p>
                <a:r>
                  <a:rPr lang="en-US" dirty="0"/>
                  <a:t>You can think of a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 as a key-value map where </a:t>
                </a:r>
              </a:p>
              <a:p>
                <a:pPr lvl="1"/>
                <a:r>
                  <a:rPr lang="en-US" dirty="0"/>
                  <a:t>Key is the tuple </a:t>
                </a:r>
              </a:p>
              <a:p>
                <a:pPr lvl="1"/>
                <a:r>
                  <a:rPr lang="en-US" dirty="0"/>
                  <a:t>Value is the integer weight</a:t>
                </a:r>
              </a:p>
              <a:p>
                <a:r>
                  <a:rPr lang="en-US" dirty="0"/>
                  <a:t>Formally: a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 is a function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</a:t>
                </a:r>
              </a:p>
              <a:p>
                <a:pPr lvl="1"/>
                <a:r>
                  <a:rPr lang="en-US" dirty="0">
                    <a:latin typeface="Cambria Math" panose="02040503050406030204" pitchFamily="18" charset="0"/>
                  </a:rPr>
                  <a:t>With finite support (finite number of rows)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is the type of the tuples</a:t>
                </a:r>
              </a:p>
              <a:p>
                <a:pPr lvl="1"/>
                <a:r>
                  <a:rPr lang="en-US" dirty="0"/>
                  <a:t>Convenient notation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≝{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}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Like an associative array indexed with a tuple from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/>
              </a:p>
              <a:p>
                <a:pPr marL="914400" lvl="2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CDADB0-6ABC-44FC-A29D-A28D95D93C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586753"/>
                <a:ext cx="10900893" cy="5134722"/>
              </a:xfrm>
              <a:blipFill>
                <a:blip r:embed="rId3"/>
                <a:stretch>
                  <a:fillRect l="-950" t="-1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0B8A3-ECDA-4D46-A693-4378C319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48</a:t>
            </a:fld>
            <a:endParaRPr lang="en-US" dirty="0"/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73357DDE-8AFB-4451-B36E-DB5D419E48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392506"/>
              </p:ext>
            </p:extLst>
          </p:nvPr>
        </p:nvGraphicFramePr>
        <p:xfrm>
          <a:off x="9470847" y="2191177"/>
          <a:ext cx="252232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sp>
        <p:nvSpPr>
          <p:cNvPr id="5" name="Left Brace 4">
            <a:extLst>
              <a:ext uri="{FF2B5EF4-FFF2-40B4-BE49-F238E27FC236}">
                <a16:creationId xmlns:a16="http://schemas.microsoft.com/office/drawing/2014/main" id="{6677D9DF-253F-414B-83CB-92B5A2E246E8}"/>
              </a:ext>
            </a:extLst>
          </p:cNvPr>
          <p:cNvSpPr/>
          <p:nvPr/>
        </p:nvSpPr>
        <p:spPr>
          <a:xfrm rot="16200000">
            <a:off x="10083498" y="3407325"/>
            <a:ext cx="219635" cy="1444937"/>
          </a:xfrm>
          <a:prstGeom prst="leftBrace">
            <a:avLst>
              <a:gd name="adj1" fmla="val 6649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713EB-85EE-4085-BD3B-9AC62AAF7D7B}"/>
              </a:ext>
            </a:extLst>
          </p:cNvPr>
          <p:cNvSpPr txBox="1"/>
          <p:nvPr/>
        </p:nvSpPr>
        <p:spPr>
          <a:xfrm>
            <a:off x="9763714" y="4207607"/>
            <a:ext cx="9682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>
                <a:ea typeface="Cambria Math" panose="02040503050406030204" pitchFamily="18" charset="0"/>
              </a:rPr>
              <a:t>tuples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58606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6ED842-CA5D-495A-98CB-012D07F87C1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-sets are yummy!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6ED842-CA5D-495A-98CB-012D07F87C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2EF090-BCB7-4D08-AAF8-499EEDB69A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1480" y="1690688"/>
                <a:ext cx="10942320" cy="4905093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Can represent </a:t>
                </a:r>
                <a:r>
                  <a:rPr lang="en-US" sz="3200" b="1" dirty="0"/>
                  <a:t>both</a:t>
                </a:r>
                <a:r>
                  <a:rPr lang="en-US" sz="3200" dirty="0"/>
                  <a:t> tables and </a:t>
                </a:r>
                <a:r>
                  <a:rPr lang="en-US" sz="3200" b="1" dirty="0"/>
                  <a:t>changes</a:t>
                </a:r>
                <a:r>
                  <a:rPr lang="en-US" sz="3200" dirty="0"/>
                  <a:t> to tables</a:t>
                </a:r>
              </a:p>
              <a:p>
                <a:pPr lvl="1"/>
                <a:r>
                  <a:rPr lang="en-US" sz="2800" dirty="0"/>
                  <a:t>Positive weights = elements added</a:t>
                </a:r>
              </a:p>
              <a:p>
                <a:pPr lvl="1"/>
                <a:r>
                  <a:rPr lang="en-US" sz="2800" dirty="0"/>
                  <a:t>Negative weights = elements removed</a:t>
                </a:r>
              </a:p>
              <a:p>
                <a:r>
                  <a:rPr lang="en-US" sz="3200" dirty="0"/>
                  <a:t>Generalize sets and multisets</a:t>
                </a:r>
              </a:p>
              <a:p>
                <a:pPr lvl="1"/>
                <a:r>
                  <a:rPr lang="en-US" sz="2800" dirty="0"/>
                  <a:t>Classic DB table =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2800" dirty="0"/>
                  <a:t>-set where all weights are 1</a:t>
                </a:r>
              </a:p>
              <a:p>
                <a:r>
                  <a:rPr lang="en-US" sz="3200" dirty="0"/>
                  <a:t>Form a commutative group (because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3200" dirty="0"/>
                  <a:t> is a group)</a:t>
                </a:r>
              </a:p>
              <a:p>
                <a:pPr lvl="1"/>
                <a:r>
                  <a:rPr lang="en-US" sz="2800" dirty="0"/>
                  <a:t>Addition just adds the weights of tuples</a:t>
                </a:r>
              </a:p>
              <a:p>
                <a:pPr lvl="1"/>
                <a:r>
                  <a:rPr lang="en-US" sz="2800" dirty="0"/>
                  <a:t>Zero is an empty table</a:t>
                </a:r>
              </a:p>
              <a:p>
                <a:pPr lvl="1"/>
                <a:r>
                  <a:rPr lang="en-US" sz="2800" dirty="0"/>
                  <a:t>Negation just negates all weights</a:t>
                </a:r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2EF090-BCB7-4D08-AAF8-499EEDB69A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0" y="1690688"/>
                <a:ext cx="10942320" cy="4905093"/>
              </a:xfrm>
              <a:blipFill>
                <a:blip r:embed="rId3"/>
                <a:stretch>
                  <a:fillRect l="-1281" t="-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BA6E4-B552-4893-876C-019BB2375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49</a:t>
            </a:fld>
            <a:endParaRPr lang="en-US"/>
          </a:p>
        </p:txBody>
      </p:sp>
      <p:pic>
        <p:nvPicPr>
          <p:cNvPr id="7" name="Picture 6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7CA611EE-2E8F-4FF7-ADA7-D2A6699F6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980483" y="2315047"/>
            <a:ext cx="3123644" cy="20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3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7B21-15E8-406A-A1D9-452F6CE48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E54D8-6F3C-40F8-9A55-8943C5A30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899" y="1878014"/>
            <a:ext cx="10515600" cy="4979986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Differential Dataflow (DD): a framework for incremental computation</a:t>
            </a:r>
            <a:br>
              <a:rPr lang="en-US" dirty="0"/>
            </a:br>
            <a:r>
              <a:rPr lang="en-US" dirty="0"/>
              <a:t>(Murray, McSherry, et al, SOSP 2013)</a:t>
            </a:r>
            <a:br>
              <a:rPr lang="en-US" dirty="0"/>
            </a:br>
            <a:r>
              <a:rPr lang="en-US" dirty="0">
                <a:hlinkClick r:id="rId2"/>
              </a:rPr>
              <a:t>https://github.com/TimelyDataflow/differential-dataflow</a:t>
            </a:r>
            <a:endParaRPr lang="en-US" dirty="0"/>
          </a:p>
          <a:p>
            <a:r>
              <a:rPr lang="en-US" dirty="0"/>
              <a:t>Differential Datalog (DDlog): a programming language for incremental computation (Vmware Research, 2019)</a:t>
            </a:r>
            <a:br>
              <a:rPr lang="en-US" dirty="0"/>
            </a:br>
            <a:r>
              <a:rPr lang="en-US" dirty="0">
                <a:hlinkClick r:id="rId3"/>
              </a:rPr>
              <a:t>https://github.com/vmware/differential-datalog/</a:t>
            </a:r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DDlog is the analytics engine in Skyline; build on DD</a:t>
            </a:r>
            <a:br>
              <a:rPr lang="en-US" dirty="0"/>
            </a:br>
            <a:endParaRPr lang="en-US" dirty="0"/>
          </a:p>
          <a:p>
            <a:r>
              <a:rPr lang="en-US" dirty="0"/>
              <a:t>DBSP: formalize Differential Datalog (2021)</a:t>
            </a:r>
            <a:br>
              <a:rPr lang="en-US" dirty="0"/>
            </a:br>
            <a:r>
              <a:rPr lang="en-US" dirty="0">
                <a:hlinkClick r:id="rId4"/>
              </a:rPr>
              <a:t>https://github.com/vmware/database-stream-processor</a:t>
            </a:r>
            <a:r>
              <a:rPr lang="en-US" dirty="0"/>
              <a:t>, </a:t>
            </a:r>
            <a:r>
              <a:rPr lang="en-US" sz="2800" dirty="0">
                <a:hlinkClick r:id="rId5"/>
              </a:rPr>
              <a:t>https://arxiv.org/abs/2203.16684</a:t>
            </a:r>
            <a:r>
              <a:rPr lang="en-US" sz="2800" b="1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0452C-CFB6-4CB5-819A-BAAE1D4B0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978904-E444-49D8-A2B0-D13E84ABDF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42" y="222249"/>
            <a:ext cx="5670550" cy="283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575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14DDE7-1585-4C0D-AD4A-818F8B26F68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Example: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 addition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14DDE7-1585-4C0D-AD4A-818F8B26F6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466B4-4B59-4E95-991F-A45AA24C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50</a:t>
            </a:fld>
            <a:endParaRPr lang="en-US"/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396081AE-C116-4E39-9E51-9BF04B801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632885"/>
              </p:ext>
            </p:extLst>
          </p:nvPr>
        </p:nvGraphicFramePr>
        <p:xfrm>
          <a:off x="1817470" y="2426570"/>
          <a:ext cx="178097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7E79153F-B0F4-4297-BDCF-F3459DA59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739427"/>
              </p:ext>
            </p:extLst>
          </p:nvPr>
        </p:nvGraphicFramePr>
        <p:xfrm>
          <a:off x="4651384" y="2413156"/>
          <a:ext cx="178097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Dan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32761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9009C08-69B1-4639-B9DF-EC4AF776DF6C}"/>
              </a:ext>
            </a:extLst>
          </p:cNvPr>
          <p:cNvSpPr txBox="1"/>
          <p:nvPr/>
        </p:nvSpPr>
        <p:spPr>
          <a:xfrm>
            <a:off x="3922487" y="2910461"/>
            <a:ext cx="639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8C0C4F-8E47-4330-A1C1-B8265DE36453}"/>
              </a:ext>
            </a:extLst>
          </p:cNvPr>
          <p:cNvSpPr txBox="1"/>
          <p:nvPr/>
        </p:nvSpPr>
        <p:spPr>
          <a:xfrm>
            <a:off x="6733911" y="2869357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=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725AE10-C39F-4033-80E9-559951F278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123111"/>
              </p:ext>
            </p:extLst>
          </p:nvPr>
        </p:nvGraphicFramePr>
        <p:xfrm>
          <a:off x="7326397" y="2339677"/>
          <a:ext cx="178097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Dan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320875-C1D5-49D4-AFBA-062269BE6EB9}"/>
              </a:ext>
            </a:extLst>
          </p:cNvPr>
          <p:cNvCxnSpPr>
            <a:cxnSpLocks/>
          </p:cNvCxnSpPr>
          <p:nvPr/>
        </p:nvCxnSpPr>
        <p:spPr>
          <a:xfrm>
            <a:off x="3598449" y="2984066"/>
            <a:ext cx="105293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DB2712-D923-4E55-B143-87ED08B54561}"/>
              </a:ext>
            </a:extLst>
          </p:cNvPr>
          <p:cNvCxnSpPr>
            <a:cxnSpLocks/>
          </p:cNvCxnSpPr>
          <p:nvPr/>
        </p:nvCxnSpPr>
        <p:spPr>
          <a:xfrm flipV="1">
            <a:off x="3598449" y="3679902"/>
            <a:ext cx="1052935" cy="3891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6877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704C9-59E5-452E-A356-4800B67D5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distinct</a:t>
            </a:r>
            <a:r>
              <a:rPr lang="en-US" dirty="0"/>
              <a:t>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A265A8-A548-4AA8-AAF9-E07BF6DE16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“Converts” a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 into a set</a:t>
                </a:r>
              </a:p>
              <a:p>
                <a:endParaRPr lang="en-US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𝑑𝑖𝑠𝑡𝑖𝑛𝑐𝑡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1   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&gt;0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0       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𝑜𝑡h𝑒𝑟𝑤𝑖𝑠𝑒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A265A8-A548-4AA8-AAF9-E07BF6DE16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58FD7-B384-47BE-9B8E-5F17DC4ED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51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717CD27-D729-4B98-8765-E1A054600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881592"/>
              </p:ext>
            </p:extLst>
          </p:nvPr>
        </p:nvGraphicFramePr>
        <p:xfrm>
          <a:off x="4116853" y="4273633"/>
          <a:ext cx="178097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Dan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F3635CD-937E-4802-BB4D-0743E440C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691653"/>
              </p:ext>
            </p:extLst>
          </p:nvPr>
        </p:nvGraphicFramePr>
        <p:xfrm>
          <a:off x="6692991" y="4400461"/>
          <a:ext cx="178097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Dan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645807-FB1F-456C-816E-869D3CC59774}"/>
                  </a:ext>
                </a:extLst>
              </p:cNvPr>
              <p:cNvSpPr txBox="1"/>
              <p:nvPr/>
            </p:nvSpPr>
            <p:spPr>
              <a:xfrm>
                <a:off x="2487167" y="4870371"/>
                <a:ext cx="435711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𝑑𝑖𝑠𝑡𝑖𝑛𝑐𝑡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                         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645807-FB1F-456C-816E-869D3CC59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167" y="4870371"/>
                <a:ext cx="4357117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03588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5DAF261-37B8-40BB-B56E-F9FE0FF1220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779008" y="365125"/>
                <a:ext cx="5574792" cy="1325563"/>
              </a:xfrm>
            </p:spPr>
            <p:txBody>
              <a:bodyPr/>
              <a:lstStyle/>
              <a:p>
                <a:r>
                  <a:rPr lang="en-US" dirty="0"/>
                  <a:t>Relational algebra using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 operations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5DAF261-37B8-40BB-B56E-F9FE0FF122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779008" y="365125"/>
                <a:ext cx="5574792" cy="1325563"/>
              </a:xfrm>
              <a:blipFill>
                <a:blip r:embed="rId2"/>
                <a:stretch>
                  <a:fillRect l="-4372" t="-13364" r="-5246" b="-21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A46B36-3850-4986-B63C-CA5911ED91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65574" y="1825625"/>
                <a:ext cx="6053630" cy="4351338"/>
              </a:xfrm>
            </p:spPr>
            <p:txBody>
              <a:bodyPr/>
              <a:lstStyle/>
              <a:p>
                <a:r>
                  <a:rPr lang="en-US" dirty="0"/>
                  <a:t>Recursively defined on query structure</a:t>
                </a:r>
              </a:p>
              <a:p>
                <a:r>
                  <a:rPr lang="en-US" dirty="0"/>
                  <a:t>Many operations require a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</m:oMath>
                </a14:m>
                <a:endParaRPr lang="en-US" i="1" dirty="0"/>
              </a:p>
              <a:p>
                <a:r>
                  <a:rPr lang="en-US" dirty="0"/>
                  <a:t>The other operations are all</a:t>
                </a:r>
                <a:br>
                  <a:rPr lang="en-US" dirty="0"/>
                </a:br>
                <a:r>
                  <a:rPr lang="en-US" dirty="0"/>
                  <a:t>linear or bilinear</a:t>
                </a:r>
              </a:p>
              <a:p>
                <a:r>
                  <a:rPr lang="en-US" dirty="0"/>
                  <a:t>Many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</m:oMath>
                </a14:m>
                <a:r>
                  <a:rPr lang="en-US" dirty="0"/>
                  <a:t> operations can be </a:t>
                </a:r>
                <a:br>
                  <a:rPr lang="en-US" dirty="0"/>
                </a:br>
                <a:r>
                  <a:rPr lang="en-US" dirty="0"/>
                  <a:t>further removed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↑</m:t>
                            </m:r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𝑑𝑖𝑠𝑡𝑖𝑛𝑐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dirty="0"/>
                  <a:t> can be computed</a:t>
                </a:r>
                <a:br>
                  <a:rPr lang="en-US" dirty="0"/>
                </a:br>
                <a:r>
                  <a:rPr lang="en-US" dirty="0"/>
                  <a:t>efficiently</a:t>
                </a:r>
              </a:p>
              <a:p>
                <a:endParaRPr lang="en-US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A46B36-3850-4986-B63C-CA5911ED91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65574" y="1825625"/>
                <a:ext cx="6053630" cy="4351338"/>
              </a:xfrm>
              <a:blipFill>
                <a:blip r:embed="rId3"/>
                <a:stretch>
                  <a:fillRect l="-1813" t="-2241" r="-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6BA36-3777-443E-8425-F53F76A3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EFA34-E567-40CA-92B7-4C1498C24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8226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EBCFBC3-70EA-4476-BF40-F96B5D541257}"/>
              </a:ext>
            </a:extLst>
          </p:cNvPr>
          <p:cNvSpPr/>
          <p:nvPr/>
        </p:nvSpPr>
        <p:spPr>
          <a:xfrm>
            <a:off x="3378556" y="1154805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C3A319-8F50-4E32-B6F0-B7261CDEB82D}"/>
              </a:ext>
            </a:extLst>
          </p:cNvPr>
          <p:cNvSpPr/>
          <p:nvPr/>
        </p:nvSpPr>
        <p:spPr>
          <a:xfrm>
            <a:off x="3318454" y="1876022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461CBD3-D2B3-427C-A261-57D0889E9E6C}"/>
              </a:ext>
            </a:extLst>
          </p:cNvPr>
          <p:cNvSpPr/>
          <p:nvPr/>
        </p:nvSpPr>
        <p:spPr>
          <a:xfrm>
            <a:off x="3337201" y="2528552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4035D1E-00C0-432F-80C5-98A3686E0BC5}"/>
              </a:ext>
            </a:extLst>
          </p:cNvPr>
          <p:cNvSpPr/>
          <p:nvPr/>
        </p:nvSpPr>
        <p:spPr>
          <a:xfrm>
            <a:off x="3407464" y="3151031"/>
            <a:ext cx="778170" cy="3949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F4FE33C-40DE-4A7A-A93A-03737C8B3AA0}"/>
              </a:ext>
            </a:extLst>
          </p:cNvPr>
          <p:cNvSpPr/>
          <p:nvPr/>
        </p:nvSpPr>
        <p:spPr>
          <a:xfrm>
            <a:off x="3371546" y="3825024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57F0166-CD0D-4127-8B59-CF3E6C09E686}"/>
              </a:ext>
            </a:extLst>
          </p:cNvPr>
          <p:cNvSpPr/>
          <p:nvPr/>
        </p:nvSpPr>
        <p:spPr>
          <a:xfrm>
            <a:off x="3370404" y="4547314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B363A2C-A18D-4912-8A1D-5B5495D0BB02}"/>
              </a:ext>
            </a:extLst>
          </p:cNvPr>
          <p:cNvSpPr/>
          <p:nvPr/>
        </p:nvSpPr>
        <p:spPr>
          <a:xfrm>
            <a:off x="3370403" y="5370490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592CEE3-5D92-4234-BE32-5A486FDC22C1}"/>
              </a:ext>
            </a:extLst>
          </p:cNvPr>
          <p:cNvSpPr/>
          <p:nvPr/>
        </p:nvSpPr>
        <p:spPr>
          <a:xfrm>
            <a:off x="3507778" y="6176963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F60A346-FDEB-4051-B7FC-C6F8F018ECD2}"/>
              </a:ext>
            </a:extLst>
          </p:cNvPr>
          <p:cNvSpPr/>
          <p:nvPr/>
        </p:nvSpPr>
        <p:spPr>
          <a:xfrm>
            <a:off x="3216996" y="6353576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2250A32-C3CD-4F63-A181-BF98900F8455}"/>
              </a:ext>
            </a:extLst>
          </p:cNvPr>
          <p:cNvSpPr/>
          <p:nvPr/>
        </p:nvSpPr>
        <p:spPr>
          <a:xfrm>
            <a:off x="6096000" y="3257803"/>
            <a:ext cx="2643053" cy="3423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9" grpId="0" animBg="1"/>
      <p:bldP spid="14" grpId="0" animBg="1"/>
      <p:bldP spid="15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3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69FC3-17FA-41A9-8DE1-56FABDC91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E4335-22B8-434F-8D44-722EBD8CD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F5AB9F4-8524-40EE-9E26-185C4493C4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825625"/>
                <a:ext cx="10515600" cy="482494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[0] =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𝑜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𝑜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/>
                  <a:t>This circuit computes the fixpoint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F5AB9F4-8524-40EE-9E26-185C4493C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5625"/>
                <a:ext cx="10515600" cy="4824942"/>
              </a:xfrm>
              <a:prstGeom prst="rect">
                <a:avLst/>
              </a:prstGeo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5FBE896-93C5-4F6B-922F-D29D64B70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557" y="2466456"/>
            <a:ext cx="3742084" cy="11422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429602-DE7D-4A68-A3B3-76FE1BE738C9}"/>
                  </a:ext>
                </a:extLst>
              </p:cNvPr>
              <p:cNvSpPr txBox="1"/>
              <p:nvPr/>
            </p:nvSpPr>
            <p:spPr>
              <a:xfrm>
                <a:off x="886968" y="1684375"/>
                <a:ext cx="683988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Operator producing stream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, 0, 0, 0, …)</m:t>
                    </m:r>
                  </m:oMath>
                </a14:m>
                <a:r>
                  <a:rPr lang="en-US" sz="2400" dirty="0"/>
                  <a:t> from input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429602-DE7D-4A68-A3B3-76FE1BE73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968" y="1684375"/>
                <a:ext cx="6839886" cy="461665"/>
              </a:xfrm>
              <a:prstGeom prst="rect">
                <a:avLst/>
              </a:prstGeom>
              <a:blipFill>
                <a:blip r:embed="rId4"/>
                <a:stretch>
                  <a:fillRect l="-1426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964F43-990C-4C59-AE4E-47BDA6477570}"/>
              </a:ext>
            </a:extLst>
          </p:cNvPr>
          <p:cNvCxnSpPr/>
          <p:nvPr/>
        </p:nvCxnSpPr>
        <p:spPr>
          <a:xfrm>
            <a:off x="4773168" y="2112264"/>
            <a:ext cx="105156" cy="3541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6DDE00-C809-44C1-9997-60EFEB8DAD0F}"/>
                  </a:ext>
                </a:extLst>
              </p:cNvPr>
              <p:cNvSpPr/>
              <p:nvPr/>
            </p:nvSpPr>
            <p:spPr>
              <a:xfrm>
                <a:off x="7598664" y="2466456"/>
                <a:ext cx="379476" cy="4001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</m:oMath>
                  </m:oMathPara>
                </a14:m>
                <a:endParaRPr lang="en-US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6DDE00-C809-44C1-9997-60EFEB8DAD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8664" y="2466456"/>
                <a:ext cx="379476" cy="400188"/>
              </a:xfrm>
              <a:prstGeom prst="rect">
                <a:avLst/>
              </a:prstGeom>
              <a:blipFill>
                <a:blip r:embed="rId5"/>
                <a:stretch>
                  <a:fillRect l="-14063" b="-134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18B758C-AD31-4E73-B0D4-889CA41F8424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7978140" y="2666550"/>
            <a:ext cx="301752" cy="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57E0F44-3009-4AA3-B81B-0DDD41E01BF4}"/>
              </a:ext>
            </a:extLst>
          </p:cNvPr>
          <p:cNvSpPr txBox="1"/>
          <p:nvPr/>
        </p:nvSpPr>
        <p:spPr>
          <a:xfrm>
            <a:off x="7489942" y="3146997"/>
            <a:ext cx="3761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“Loop termination” operator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9460145-1C6E-4587-BED7-82DA1897FE51}"/>
              </a:ext>
            </a:extLst>
          </p:cNvPr>
          <p:cNvCxnSpPr>
            <a:cxnSpLocks/>
            <a:endCxn id="10" idx="2"/>
          </p:cNvCxnSpPr>
          <p:nvPr/>
        </p:nvCxnSpPr>
        <p:spPr>
          <a:xfrm flipH="1" flipV="1">
            <a:off x="7788402" y="2866644"/>
            <a:ext cx="189738" cy="3204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44EE4A8-05D3-4452-A9DA-3C840BE3BFDD}"/>
                  </a:ext>
                </a:extLst>
              </p:cNvPr>
              <p:cNvSpPr txBox="1"/>
              <p:nvPr/>
            </p:nvSpPr>
            <p:spPr>
              <a:xfrm>
                <a:off x="6903720" y="2289360"/>
                <a:ext cx="3660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𝑜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44EE4A8-05D3-4452-A9DA-3C840BE3B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3720" y="2289360"/>
                <a:ext cx="36606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73263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3F967DB-AA3F-44F2-8BA9-DE4812C9B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0395" y="4663524"/>
            <a:ext cx="2602505" cy="13632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44C5D9F-7163-44DC-BD69-3D66E57F1528}"/>
              </a:ext>
            </a:extLst>
          </p:cNvPr>
          <p:cNvSpPr/>
          <p:nvPr/>
        </p:nvSpPr>
        <p:spPr>
          <a:xfrm>
            <a:off x="0" y="3171019"/>
            <a:ext cx="12192000" cy="15107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A807A-CF38-4DDC-928B-559CC07E0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9905"/>
          </a:xfrm>
        </p:spPr>
        <p:txBody>
          <a:bodyPr/>
          <a:lstStyle/>
          <a:p>
            <a:r>
              <a:rPr lang="en-US" dirty="0"/>
              <a:t>Streaming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7A72E4-AABE-4ADC-B107-97A059D753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85030"/>
                <a:ext cx="10515600" cy="567297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Streaming joins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are changes to a table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is a stream</a:t>
                </a:r>
              </a:p>
              <a:p>
                <a:pPr lvl="1"/>
                <a:r>
                  <a:rPr lang="en-US" dirty="0"/>
                  <a:t>Table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joined with every stream value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en-US" dirty="0"/>
                  <a:t> is also a stream</a:t>
                </a:r>
              </a:p>
              <a:p>
                <a:r>
                  <a:rPr lang="en-US" dirty="0"/>
                  <a:t>Convolutions</a:t>
                </a:r>
              </a:p>
              <a:p>
                <a:pPr lvl="1"/>
                <a:r>
                  <a:rPr lang="en-US" dirty="0"/>
                  <a:t>Standard DSP Finite-Impulse-Response filters</a:t>
                </a:r>
              </a:p>
              <a:p>
                <a:endParaRPr lang="en-US" dirty="0"/>
              </a:p>
              <a:p>
                <a:r>
                  <a:rPr lang="en-US" dirty="0"/>
                  <a:t>Streaming window queries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is a stream of wall-clock values (time)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is a stream of timestamped data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 window function, filters data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based on timestamp and time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7A72E4-AABE-4ADC-B107-97A059D753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85030"/>
                <a:ext cx="10515600" cy="5672970"/>
              </a:xfrm>
              <a:blipFill>
                <a:blip r:embed="rId3"/>
                <a:stretch>
                  <a:fillRect l="-1043" t="-1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EA18B2-CF4D-4218-93D1-DBB404B96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C03CEA-C569-4B03-92E5-D03C1C41B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6311" y="1359960"/>
            <a:ext cx="2717039" cy="1345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BF106E-0785-4E20-A6BE-E4700B5E5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815" y="3289253"/>
            <a:ext cx="3758304" cy="119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1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B49FE-4741-49F4-AA15-AF3E58D71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Differential Datalog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265043-E793-428E-AED8-F15879A9BA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7473" y="1524365"/>
                <a:ext cx="11076327" cy="4652598"/>
              </a:xfrm>
            </p:spPr>
            <p:txBody>
              <a:bodyPr/>
              <a:lstStyle/>
              <a:p>
                <a:r>
                  <a:rPr lang="en-US" dirty="0"/>
                  <a:t>The Differential Datalog compiler </a:t>
                </a:r>
              </a:p>
              <a:p>
                <a:pPr lvl="1"/>
                <a:r>
                  <a:rPr lang="en-US" dirty="0"/>
                  <a:t>receives as input a query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, written in Datalog</a:t>
                </a:r>
              </a:p>
              <a:p>
                <a:pPr lvl="1"/>
                <a:r>
                  <a:rPr lang="en-US" dirty="0"/>
                  <a:t>Produces as output an implementation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dirty="0"/>
                  <a:t>, written in Rust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265043-E793-428E-AED8-F15879A9BA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7473" y="1524365"/>
                <a:ext cx="11076327" cy="4652598"/>
              </a:xfrm>
              <a:blipFill>
                <a:blip r:embed="rId2"/>
                <a:stretch>
                  <a:fillRect l="-991" t="-2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1CCEF-EF68-40E2-8E29-A6D828E1E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55</a:t>
            </a:fld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5ACF5F6-C89D-488A-81A3-742A6D4C5204}"/>
              </a:ext>
            </a:extLst>
          </p:cNvPr>
          <p:cNvSpPr/>
          <p:nvPr/>
        </p:nvSpPr>
        <p:spPr>
          <a:xfrm>
            <a:off x="4497656" y="3661363"/>
            <a:ext cx="520401" cy="745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BCF66A7-A27C-4419-8942-D2A87D25AE95}"/>
              </a:ext>
            </a:extLst>
          </p:cNvPr>
          <p:cNvSpPr/>
          <p:nvPr/>
        </p:nvSpPr>
        <p:spPr>
          <a:xfrm>
            <a:off x="6598232" y="3661363"/>
            <a:ext cx="520401" cy="745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38F9654-8C89-42A8-BB75-4093892BC0D7}"/>
              </a:ext>
            </a:extLst>
          </p:cNvPr>
          <p:cNvSpPr/>
          <p:nvPr/>
        </p:nvSpPr>
        <p:spPr>
          <a:xfrm>
            <a:off x="2282840" y="3661363"/>
            <a:ext cx="520401" cy="745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1F2AE9-823E-4907-AB54-0CD2DC694BD6}"/>
              </a:ext>
            </a:extLst>
          </p:cNvPr>
          <p:cNvSpPr/>
          <p:nvPr/>
        </p:nvSpPr>
        <p:spPr>
          <a:xfrm>
            <a:off x="2822660" y="3288679"/>
            <a:ext cx="1747766" cy="14907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dirty="0">
                <a:solidFill>
                  <a:schemeClr val="tx1"/>
                </a:solidFill>
              </a:rPr>
              <a:t>DDlog compiler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F0B3D2-2B7A-4E67-8701-A8332608032F}"/>
              </a:ext>
            </a:extLst>
          </p:cNvPr>
          <p:cNvSpPr txBox="1"/>
          <p:nvPr/>
        </p:nvSpPr>
        <p:spPr>
          <a:xfrm>
            <a:off x="685157" y="3389647"/>
            <a:ext cx="1670215" cy="138425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799" err="1"/>
              <a:t>DDLog</a:t>
            </a:r>
            <a:endParaRPr lang="en-US" sz="2799"/>
          </a:p>
          <a:p>
            <a:pPr algn="ctr"/>
            <a:r>
              <a:rPr lang="en-US" sz="2799"/>
              <a:t>program</a:t>
            </a:r>
          </a:p>
          <a:p>
            <a:pPr algn="ctr"/>
            <a:endParaRPr lang="en-US" sz="2799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4D7A878-346B-4E9A-AD4D-885E3399A35E}"/>
                  </a:ext>
                </a:extLst>
              </p:cNvPr>
              <p:cNvSpPr txBox="1"/>
              <p:nvPr/>
            </p:nvSpPr>
            <p:spPr>
              <a:xfrm>
                <a:off x="5147069" y="3365507"/>
                <a:ext cx="1423467" cy="1384611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799" dirty="0"/>
                  <a:t>Rust</a:t>
                </a:r>
              </a:p>
              <a:p>
                <a:pPr algn="ctr"/>
                <a:r>
                  <a:rPr lang="en-US" sz="2799" dirty="0"/>
                  <a:t>Program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799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799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799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799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4D7A878-346B-4E9A-AD4D-885E3399A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7069" y="3365507"/>
                <a:ext cx="1423467" cy="1384611"/>
              </a:xfrm>
              <a:prstGeom prst="rect">
                <a:avLst/>
              </a:prstGeom>
              <a:blipFill>
                <a:blip r:embed="rId3"/>
                <a:stretch>
                  <a:fillRect l="-8120" t="-3965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55435992-5D91-4D07-8D49-4A6E89185236}"/>
              </a:ext>
            </a:extLst>
          </p:cNvPr>
          <p:cNvSpPr/>
          <p:nvPr/>
        </p:nvSpPr>
        <p:spPr>
          <a:xfrm>
            <a:off x="7103522" y="3288683"/>
            <a:ext cx="1747766" cy="14907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>
                <a:solidFill>
                  <a:schemeClr val="tx1"/>
                </a:solidFill>
              </a:rPr>
              <a:t>Rust compiler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1244A6-DBE5-45A7-953E-5F521907CB28}"/>
              </a:ext>
            </a:extLst>
          </p:cNvPr>
          <p:cNvSpPr/>
          <p:nvPr/>
        </p:nvSpPr>
        <p:spPr>
          <a:xfrm>
            <a:off x="4847977" y="5362953"/>
            <a:ext cx="2112595" cy="1277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Differential</a:t>
            </a:r>
            <a:br>
              <a:rPr lang="en-US" sz="2400" dirty="0"/>
            </a:br>
            <a:r>
              <a:rPr lang="en-US" sz="2400" dirty="0">
                <a:solidFill>
                  <a:schemeClr val="tx1"/>
                </a:solidFill>
              </a:rPr>
              <a:t>dataflow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library</a:t>
            </a:r>
            <a:endParaRPr lang="en-US" sz="2799" dirty="0">
              <a:solidFill>
                <a:schemeClr val="tx1"/>
              </a:solidFill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AF92429-C34E-4000-BCBC-5CD82C612466}"/>
              </a:ext>
            </a:extLst>
          </p:cNvPr>
          <p:cNvSpPr/>
          <p:nvPr/>
        </p:nvSpPr>
        <p:spPr>
          <a:xfrm rot="16200000">
            <a:off x="5622098" y="4707800"/>
            <a:ext cx="564348" cy="6873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A06F802-E14F-4B1D-8BED-26DAD76925ED}"/>
              </a:ext>
            </a:extLst>
          </p:cNvPr>
          <p:cNvSpPr/>
          <p:nvPr/>
        </p:nvSpPr>
        <p:spPr>
          <a:xfrm>
            <a:off x="8886244" y="3661363"/>
            <a:ext cx="520401" cy="745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1826E1-BB82-4160-9F13-1231090CA09D}"/>
              </a:ext>
            </a:extLst>
          </p:cNvPr>
          <p:cNvSpPr txBox="1"/>
          <p:nvPr/>
        </p:nvSpPr>
        <p:spPr>
          <a:xfrm>
            <a:off x="9663669" y="3605036"/>
            <a:ext cx="1283992" cy="9536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799" dirty="0"/>
              <a:t>Native</a:t>
            </a:r>
            <a:br>
              <a:rPr lang="en-US" sz="2799" dirty="0"/>
            </a:br>
            <a:r>
              <a:rPr lang="en-US" sz="2799" dirty="0"/>
              <a:t>library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75665C7D-659C-4DD6-8231-7B9F5658CA51}"/>
              </a:ext>
            </a:extLst>
          </p:cNvPr>
          <p:cNvSpPr/>
          <p:nvPr/>
        </p:nvSpPr>
        <p:spPr>
          <a:xfrm rot="5400000">
            <a:off x="10023489" y="2945017"/>
            <a:ext cx="564348" cy="687322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5327876-4C72-4856-9111-034307FD9E14}"/>
              </a:ext>
            </a:extLst>
          </p:cNvPr>
          <p:cNvSpPr/>
          <p:nvPr/>
        </p:nvSpPr>
        <p:spPr>
          <a:xfrm rot="5400000">
            <a:off x="10023647" y="4520737"/>
            <a:ext cx="564348" cy="687322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868B63-96FA-4E12-8DB5-01DC76A006E4}"/>
              </a:ext>
            </a:extLst>
          </p:cNvPr>
          <p:cNvSpPr txBox="1"/>
          <p:nvPr/>
        </p:nvSpPr>
        <p:spPr>
          <a:xfrm>
            <a:off x="9276489" y="2052653"/>
            <a:ext cx="2230354" cy="953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99" dirty="0"/>
              <a:t>stream of </a:t>
            </a:r>
            <a:br>
              <a:rPr lang="en-US" sz="2799" dirty="0"/>
            </a:br>
            <a:r>
              <a:rPr lang="en-US" sz="2799" dirty="0"/>
              <a:t>input changes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E76E45-91B8-4713-B597-B845A260F4D2}"/>
              </a:ext>
            </a:extLst>
          </p:cNvPr>
          <p:cNvSpPr txBox="1"/>
          <p:nvPr/>
        </p:nvSpPr>
        <p:spPr>
          <a:xfrm>
            <a:off x="9146444" y="5090652"/>
            <a:ext cx="2449966" cy="953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99" dirty="0"/>
              <a:t>stream of </a:t>
            </a:r>
            <a:br>
              <a:rPr lang="en-US" sz="2799" dirty="0"/>
            </a:br>
            <a:r>
              <a:rPr lang="en-US" sz="2799" dirty="0"/>
              <a:t>output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E423FDF-26B1-4F8E-9B15-8DD666F786CF}"/>
                  </a:ext>
                </a:extLst>
              </p:cNvPr>
              <p:cNvSpPr/>
              <p:nvPr/>
            </p:nvSpPr>
            <p:spPr>
              <a:xfrm>
                <a:off x="1278354" y="4227057"/>
                <a:ext cx="555520" cy="5230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799" b="0" i="1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799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E423FDF-26B1-4F8E-9B15-8DD666F786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354" y="4227057"/>
                <a:ext cx="555520" cy="5230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378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831DA-9E2C-4C42-870E-84FDAD5E0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0170"/>
          </a:xfrm>
        </p:spPr>
        <p:txBody>
          <a:bodyPr/>
          <a:lstStyle/>
          <a:p>
            <a:r>
              <a:rPr lang="en-US" dirty="0"/>
              <a:t>We’re only getting started!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C90ED-3BFA-458A-BB65-C952560D0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56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7534ED1-74EC-411E-9D32-0552BF299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1870"/>
            <a:ext cx="10515600" cy="5329605"/>
          </a:xfrm>
        </p:spPr>
        <p:txBody>
          <a:bodyPr>
            <a:normAutofit/>
          </a:bodyPr>
          <a:lstStyle/>
          <a:p>
            <a:r>
              <a:rPr lang="en-US" dirty="0"/>
              <a:t>Core DBSP library</a:t>
            </a:r>
          </a:p>
          <a:p>
            <a:r>
              <a:rPr lang="en-US" dirty="0"/>
              <a:t>Parallel and distributed execution</a:t>
            </a:r>
          </a:p>
          <a:p>
            <a:r>
              <a:rPr lang="en-US" dirty="0"/>
              <a:t>Formal verification</a:t>
            </a:r>
          </a:p>
          <a:p>
            <a:r>
              <a:rPr lang="en-US" dirty="0"/>
              <a:t>Persistence</a:t>
            </a:r>
          </a:p>
          <a:p>
            <a:r>
              <a:rPr lang="en-US" dirty="0"/>
              <a:t>Fault-tolerance</a:t>
            </a:r>
          </a:p>
          <a:p>
            <a:r>
              <a:rPr lang="en-US" dirty="0"/>
              <a:t>Load-balancing</a:t>
            </a:r>
          </a:p>
          <a:p>
            <a:r>
              <a:rPr lang="en-US" dirty="0"/>
              <a:t>Runtime queries</a:t>
            </a:r>
          </a:p>
          <a:p>
            <a:r>
              <a:rPr lang="en-US"/>
              <a:t>Cloud service</a:t>
            </a:r>
            <a:endParaRPr lang="en-US" dirty="0"/>
          </a:p>
          <a:p>
            <a:r>
              <a:rPr lang="en-US" dirty="0"/>
              <a:t>Integration in existing systems (SQL, Spark, Rust, etc.)</a:t>
            </a:r>
          </a:p>
          <a:p>
            <a:r>
              <a:rPr lang="en-US" dirty="0"/>
              <a:t>Applications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F29D94-2B34-4E02-B164-41A6A1DB9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03484" y="788345"/>
            <a:ext cx="4188210" cy="418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752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072D9-04EF-4734-8756-0E977888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1066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979293-AC7A-4DE7-9035-DDEE944BE4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39147" y="1227505"/>
                <a:ext cx="10515600" cy="5128845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DSP circuits are a nice model of streaming computation</a:t>
                </a:r>
              </a:p>
              <a:p>
                <a:pPr lvl="1"/>
                <a:r>
                  <a:rPr lang="en-US" sz="2800" dirty="0"/>
                  <a:t>Four operators: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↑,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∫</m:t>
                    </m:r>
                  </m:oMath>
                </a14:m>
                <a:endParaRPr lang="en-US" sz="2800" dirty="0"/>
              </a:p>
              <a:p>
                <a:r>
                  <a:rPr lang="en-US" sz="3200" dirty="0"/>
                  <a:t>Circuits can compute on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3200" dirty="0"/>
                  <a:t>-sets (changes to DBs)</a:t>
                </a:r>
              </a:p>
              <a:p>
                <a:pPr marL="0" indent="0">
                  <a:buNone/>
                </a:pPr>
                <a:endParaRPr lang="en-US" sz="3200" dirty="0"/>
              </a:p>
              <a:p>
                <a:r>
                  <a:rPr lang="en-US" sz="3200" dirty="0"/>
                  <a:t>Recipe for incremental view maintenance:	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800" dirty="0"/>
                  <a:t>Translate a DB query into a streaming circuit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sz="2800" dirty="0"/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800" dirty="0"/>
                  <a:t>Build incremental version of circuit: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≝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∘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∘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2800" dirty="0"/>
              </a:p>
              <a:p>
                <a:pPr marL="971550" lvl="1" indent="-514350">
                  <a:buFont typeface="+mj-lt"/>
                  <a:buAutoNum type="arabicPeriod" startAt="3"/>
                </a:pPr>
                <a:r>
                  <a:rPr lang="en-US" sz="2800" dirty="0"/>
                  <a:t>Efficiently implement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sz="2800" b="0" dirty="0"/>
                  <a:t> by optimizing circuit: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∘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∘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979293-AC7A-4DE7-9035-DDEE944BE4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9147" y="1227505"/>
                <a:ext cx="10515600" cy="5128845"/>
              </a:xfrm>
              <a:blipFill>
                <a:blip r:embed="rId2"/>
                <a:stretch>
                  <a:fillRect l="-1333" t="-2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FAC5D-8D90-4457-86C1-C8EE0ED6B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156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23DEF-4A68-48E1-8310-7143BA424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8CC54B-E395-42D5-86D1-E4F8E39F14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57D38-F0B8-4B27-928E-592F054E3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819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11268-6E2F-4D88-BBA3-DC4BFB9A0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59B7D-D151-4A8F-952C-C5DF66C61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6022" cy="4351338"/>
          </a:xfrm>
        </p:spPr>
        <p:txBody>
          <a:bodyPr/>
          <a:lstStyle/>
          <a:p>
            <a:r>
              <a:rPr lang="en-US" dirty="0"/>
              <a:t>Incremental View Maintenance</a:t>
            </a:r>
          </a:p>
          <a:p>
            <a:r>
              <a:rPr lang="en-US" dirty="0"/>
              <a:t>Streaming Databases</a:t>
            </a:r>
          </a:p>
          <a:p>
            <a:r>
              <a:rPr lang="en-US" dirty="0"/>
              <a:t>Streaming languages</a:t>
            </a:r>
          </a:p>
          <a:p>
            <a:r>
              <a:rPr lang="en-US" dirty="0"/>
              <a:t>Functional Languages</a:t>
            </a:r>
          </a:p>
          <a:p>
            <a:r>
              <a:rPr lang="en-US" dirty="0"/>
              <a:t>Category theory</a:t>
            </a:r>
          </a:p>
          <a:p>
            <a:r>
              <a:rPr lang="en-US" dirty="0"/>
              <a:t>Dataflow machines</a:t>
            </a:r>
          </a:p>
          <a:p>
            <a:r>
              <a:rPr lang="en-US" dirty="0"/>
              <a:t>Synchronous circuits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8B75DC-4D11-40EE-AAAA-CB43F03D4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59</a:t>
            </a:fld>
            <a:endParaRPr lang="en-US"/>
          </a:p>
        </p:txBody>
      </p:sp>
      <p:pic>
        <p:nvPicPr>
          <p:cNvPr id="9" name="Picture 8" descr="A bookshelf full of books&#10;&#10;Description automatically generated with medium confidence">
            <a:extLst>
              <a:ext uri="{FF2B5EF4-FFF2-40B4-BE49-F238E27FC236}">
                <a16:creationId xmlns:a16="http://schemas.microsoft.com/office/drawing/2014/main" id="{39DBFCA3-486C-4978-911F-2098AA650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60604" y="0"/>
            <a:ext cx="455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12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CB568-F67C-4395-914C-027B7B1CA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5"/>
            <a:ext cx="10515600" cy="792343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C8356-E2AD-4226-93F2-9E09F708C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023" y="1145894"/>
            <a:ext cx="11293954" cy="5704414"/>
          </a:xfrm>
        </p:spPr>
        <p:txBody>
          <a:bodyPr>
            <a:normAutofit/>
          </a:bodyPr>
          <a:lstStyle/>
          <a:p>
            <a:r>
              <a:rPr lang="en-US" dirty="0"/>
              <a:t>A simple language called DBSP</a:t>
            </a:r>
          </a:p>
          <a:p>
            <a:pPr lvl="1"/>
            <a:r>
              <a:rPr lang="en-US" dirty="0"/>
              <a:t>Four (4) operators</a:t>
            </a:r>
          </a:p>
          <a:p>
            <a:pPr lvl="1"/>
            <a:r>
              <a:rPr lang="en-US" dirty="0"/>
              <a:t>Based on Digital Signal Processing (DSP)</a:t>
            </a:r>
          </a:p>
          <a:p>
            <a:r>
              <a:rPr lang="en-US" dirty="0"/>
              <a:t>A formal definition of incremental </a:t>
            </a:r>
            <a:br>
              <a:rPr lang="en-US" dirty="0"/>
            </a:br>
            <a:r>
              <a:rPr lang="en-US" dirty="0"/>
              <a:t>computation in DBSP</a:t>
            </a:r>
          </a:p>
          <a:p>
            <a:r>
              <a:rPr lang="en-US" dirty="0"/>
              <a:t>An algorithm converting an </a:t>
            </a:r>
            <a:r>
              <a:rPr lang="en-US" b="1" dirty="0"/>
              <a:t>arbitrary</a:t>
            </a:r>
            <a:r>
              <a:rPr lang="en-US" dirty="0"/>
              <a:t> DBSP </a:t>
            </a:r>
            <a:br>
              <a:rPr lang="en-US" dirty="0"/>
            </a:br>
            <a:r>
              <a:rPr lang="en-US" dirty="0"/>
              <a:t>program to an </a:t>
            </a:r>
            <a:r>
              <a:rPr lang="en-US" b="1" dirty="0"/>
              <a:t>incremental</a:t>
            </a:r>
            <a:r>
              <a:rPr lang="en-US" dirty="0"/>
              <a:t> DBSP program</a:t>
            </a:r>
          </a:p>
          <a:p>
            <a:r>
              <a:rPr lang="en-US" dirty="0"/>
              <a:t>A recipe implementing DB queries in DBSP</a:t>
            </a: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sz="2000" dirty="0">
              <a:hlinkClick r:id="rId3"/>
            </a:endParaRPr>
          </a:p>
          <a:p>
            <a:pPr marL="0" indent="0">
              <a:buNone/>
            </a:pPr>
            <a:r>
              <a:rPr lang="en-US" sz="2000" dirty="0">
                <a:hlinkClick r:id="rId3"/>
              </a:rPr>
              <a:t>https://arxiv.org/abs/2203.16684</a:t>
            </a:r>
            <a:r>
              <a:rPr lang="en-US" sz="2000" b="1" dirty="0"/>
              <a:t> </a:t>
            </a:r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7E2F8-40FB-4E95-8535-BA5F79552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59BD55-EE58-4C10-8139-B653A832D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584" y="880956"/>
            <a:ext cx="4696869" cy="326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707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AD059-D5CC-405C-B117-9F292015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Materialized View Update Problem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E3489F-6B66-4A16-94B2-E37A6CBC8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7451" y="2005012"/>
            <a:ext cx="6740674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DAA1F-2F9C-4212-8DC8-AB8F9E02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47B8FC-144C-4A0A-BC14-EFF46703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58" y="3021559"/>
            <a:ext cx="4618299" cy="14486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80460A-CDC9-4E72-9BB3-E446D39796C8}"/>
              </a:ext>
            </a:extLst>
          </p:cNvPr>
          <p:cNvSpPr txBox="1"/>
          <p:nvPr/>
        </p:nvSpPr>
        <p:spPr>
          <a:xfrm>
            <a:off x="700212" y="4543064"/>
            <a:ext cx="3583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IEEE Data Engineering Bulletin, 1995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5DEDE-2348-4D99-B1CE-9E0D5B93DB26}"/>
              </a:ext>
            </a:extLst>
          </p:cNvPr>
          <p:cNvSpPr/>
          <p:nvPr/>
        </p:nvSpPr>
        <p:spPr>
          <a:xfrm>
            <a:off x="6154783" y="3545015"/>
            <a:ext cx="3030583" cy="1965960"/>
          </a:xfrm>
          <a:prstGeom prst="rect">
            <a:avLst/>
          </a:prstGeom>
          <a:solidFill>
            <a:srgbClr val="FF0000">
              <a:alpha val="25098"/>
            </a:srgbClr>
          </a:solidFill>
          <a:ln>
            <a:solidFill>
              <a:srgbClr val="FF0000">
                <a:alpha val="29020"/>
              </a:srgbClr>
            </a:solidFill>
          </a:ln>
          <a:scene3d>
            <a:camera prst="orthographicFront">
              <a:rot lat="1320000" lon="2040000" rev="0"/>
            </a:camera>
            <a:lightRig rig="balanced" dir="t">
              <a:rot lat="0" lon="0" rev="15000000"/>
            </a:lightRig>
          </a:scene3d>
          <a:sp3d extrusionH="5734050" prstMaterial="clear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40CFF5-8D8B-4DB7-B7A5-67278DEB48B6}"/>
              </a:ext>
            </a:extLst>
          </p:cNvPr>
          <p:cNvSpPr txBox="1"/>
          <p:nvPr/>
        </p:nvSpPr>
        <p:spPr>
          <a:xfrm rot="19796189">
            <a:off x="8735440" y="3780817"/>
            <a:ext cx="3682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essentially cover this whole space</a:t>
            </a:r>
          </a:p>
        </p:txBody>
      </p:sp>
    </p:spTree>
    <p:extLst>
      <p:ext uri="{BB962C8B-B14F-4D97-AF65-F5344CB8AC3E}">
        <p14:creationId xmlns:p14="http://schemas.microsoft.com/office/powerpoint/2010/main" val="100115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105A5-860D-42F8-AD0C-0090EC61E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9720"/>
          </a:xfrm>
        </p:spPr>
        <p:txBody>
          <a:bodyPr/>
          <a:lstStyle/>
          <a:p>
            <a:r>
              <a:rPr lang="en-US" dirty="0"/>
              <a:t>Datalog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3547F-8195-4C12-BB57-1D611EE27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5844"/>
            <a:ext cx="10515600" cy="3074621"/>
          </a:xfrm>
        </p:spPr>
        <p:txBody>
          <a:bodyPr>
            <a:normAutofit/>
          </a:bodyPr>
          <a:lstStyle/>
          <a:p>
            <a:r>
              <a:rPr lang="en-US" dirty="0"/>
              <a:t>Essentially an alternative language to SQL for describing views</a:t>
            </a:r>
            <a:br>
              <a:rPr lang="en-US" dirty="0"/>
            </a:br>
            <a:r>
              <a:rPr lang="en-US" sz="1800" dirty="0"/>
              <a:t>(Datalog views are always sets – no duplicates allowed)</a:t>
            </a:r>
          </a:p>
          <a:p>
            <a:r>
              <a:rPr lang="en-US" dirty="0"/>
              <a:t>Differential Datalog (DDlog) is a dialect of Datalog with extra features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8A67DB-0975-4535-94E2-C7CC21E1B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E3B0AE-E795-4D09-9B7D-50E35D8330A3}"/>
              </a:ext>
            </a:extLst>
          </p:cNvPr>
          <p:cNvSpPr txBox="1"/>
          <p:nvPr/>
        </p:nvSpPr>
        <p:spPr>
          <a:xfrm>
            <a:off x="7519436" y="3733941"/>
            <a:ext cx="395763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Consolas" panose="020B0609020204030204" pitchFamily="49" charset="0"/>
              </a:rPr>
              <a:t>V(name, age) :-  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T(name, age), 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age &gt;= 10.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DA7E5E-75DA-4245-A0AB-96F1FD387882}"/>
              </a:ext>
            </a:extLst>
          </p:cNvPr>
          <p:cNvSpPr txBox="1"/>
          <p:nvPr/>
        </p:nvSpPr>
        <p:spPr>
          <a:xfrm>
            <a:off x="553010" y="3733941"/>
            <a:ext cx="6094878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CREATE</a:t>
            </a:r>
            <a:r>
              <a:rPr lang="en-US" sz="2800" dirty="0">
                <a:latin typeface="Consolas" panose="020B0609020204030204" pitchFamily="49" charset="0"/>
              </a:rPr>
              <a:t> </a:t>
            </a: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VIEW</a:t>
            </a:r>
            <a:r>
              <a:rPr lang="en-US" sz="2800" dirty="0">
                <a:latin typeface="Consolas" panose="020B0609020204030204" pitchFamily="49" charset="0"/>
              </a:rPr>
              <a:t> V </a:t>
            </a: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AS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2800" dirty="0">
                <a:latin typeface="Consolas" panose="020B0609020204030204" pitchFamily="49" charset="0"/>
              </a:rPr>
              <a:t> </a:t>
            </a: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DISTINCT</a:t>
            </a:r>
            <a:r>
              <a:rPr lang="en-US" sz="2800" dirty="0">
                <a:latin typeface="Consolas" panose="020B0609020204030204" pitchFamily="49" charset="0"/>
              </a:rPr>
              <a:t> * </a:t>
            </a: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2800" dirty="0">
                <a:latin typeface="Consolas" panose="020B0609020204030204" pitchFamily="49" charset="0"/>
              </a:rPr>
              <a:t> 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2800" dirty="0">
                <a:latin typeface="Consolas" panose="020B0609020204030204" pitchFamily="49" charset="0"/>
              </a:rPr>
              <a:t> Age &gt;= 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81D060-6E8C-44D8-B84F-36252C879FCB}"/>
              </a:ext>
            </a:extLst>
          </p:cNvPr>
          <p:cNvSpPr txBox="1"/>
          <p:nvPr/>
        </p:nvSpPr>
        <p:spPr>
          <a:xfrm>
            <a:off x="3226909" y="5124087"/>
            <a:ext cx="742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SQL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540B45-5AFB-4A2C-88A9-CD734CC9432B}"/>
              </a:ext>
            </a:extLst>
          </p:cNvPr>
          <p:cNvSpPr txBox="1"/>
          <p:nvPr/>
        </p:nvSpPr>
        <p:spPr>
          <a:xfrm>
            <a:off x="8965092" y="5070129"/>
            <a:ext cx="130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Datalog</a:t>
            </a:r>
          </a:p>
        </p:txBody>
      </p:sp>
    </p:spTree>
    <p:extLst>
      <p:ext uri="{BB962C8B-B14F-4D97-AF65-F5344CB8AC3E}">
        <p14:creationId xmlns:p14="http://schemas.microsoft.com/office/powerpoint/2010/main" val="26630637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FCBF7-96B9-4F10-9002-F7BF5F1F4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intersection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29492-1C44-41C1-87FD-CF20C3C13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85448" cy="13255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T1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INTERSECT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T2</a:t>
            </a: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C753D-AE4A-4A2B-BF73-9325D681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50BE62-B9CA-45CD-B136-C67DF636FECE}"/>
              </a:ext>
            </a:extLst>
          </p:cNvPr>
          <p:cNvSpPr txBox="1"/>
          <p:nvPr/>
        </p:nvSpPr>
        <p:spPr>
          <a:xfrm>
            <a:off x="6694392" y="1999109"/>
            <a:ext cx="4585448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O(x) :- T1(x), 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        T2(x).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A2D438-4839-4875-A753-E68E92C151C2}"/>
              </a:ext>
            </a:extLst>
          </p:cNvPr>
          <p:cNvSpPr txBox="1"/>
          <p:nvPr/>
        </p:nvSpPr>
        <p:spPr>
          <a:xfrm>
            <a:off x="2981022" y="3781674"/>
            <a:ext cx="6509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This is a disguised JOIN. We will see it soon.</a:t>
            </a:r>
          </a:p>
        </p:txBody>
      </p:sp>
    </p:spTree>
    <p:extLst>
      <p:ext uri="{BB962C8B-B14F-4D97-AF65-F5344CB8AC3E}">
        <p14:creationId xmlns:p14="http://schemas.microsoft.com/office/powerpoint/2010/main" val="121251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B382-CE93-46B2-A15A-E7B140E70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2440"/>
          </a:xfrm>
        </p:spPr>
        <p:txBody>
          <a:bodyPr/>
          <a:lstStyle/>
          <a:p>
            <a:r>
              <a:rPr lang="en-US" dirty="0"/>
              <a:t>Projection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7DB53C-C728-45FF-8130-8FFDF4629E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66952"/>
                <a:ext cx="10515600" cy="525452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SELECT</a:t>
                </a:r>
                <a:r>
                  <a:rPr lang="en-US" dirty="0">
                    <a:latin typeface="Consolas" panose="020B0609020204030204" pitchFamily="49" charset="0"/>
                  </a:rPr>
                  <a:t> Age </a:t>
                </a: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FROM</a:t>
                </a:r>
                <a:r>
                  <a:rPr lang="en-US" dirty="0">
                    <a:latin typeface="Consolas" panose="020B0609020204030204" pitchFamily="49" charset="0"/>
                  </a:rPr>
                  <a:t> T</a:t>
                </a:r>
              </a:p>
              <a:p>
                <a:r>
                  <a:rPr lang="en-US" dirty="0"/>
                  <a:t>In DDlog: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Consolas" panose="020B0609020204030204" pitchFamily="49" charset="0"/>
                  </a:rPr>
                  <a:t>O(age) :- T(_, age).</a:t>
                </a: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The weight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= sum of weights of all tuples that project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7DB53C-C728-45FF-8130-8FFDF4629E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66952"/>
                <a:ext cx="10515600" cy="5254523"/>
              </a:xfrm>
              <a:blipFill>
                <a:blip r:embed="rId2"/>
                <a:stretch>
                  <a:fillRect l="-1217" t="-2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E2373-CE1E-4412-9E5C-BFA37F742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63</a:t>
            </a:fld>
            <a:endParaRPr lang="en-US"/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5B391888-5E7A-444D-817F-05181B686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942832"/>
              </p:ext>
            </p:extLst>
          </p:nvPr>
        </p:nvGraphicFramePr>
        <p:xfrm>
          <a:off x="1882856" y="3976630"/>
          <a:ext cx="252232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FF2D931B-60AA-415C-9211-EFDFDFFAD6A3}"/>
              </a:ext>
            </a:extLst>
          </p:cNvPr>
          <p:cNvSpPr/>
          <p:nvPr/>
        </p:nvSpPr>
        <p:spPr>
          <a:xfrm>
            <a:off x="4482685" y="4554263"/>
            <a:ext cx="1492700" cy="673533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SELECT Age </a:t>
            </a: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EDD58B04-2E24-4773-99ED-0E127833B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173597"/>
              </p:ext>
            </p:extLst>
          </p:nvPr>
        </p:nvGraphicFramePr>
        <p:xfrm>
          <a:off x="6142271" y="3978639"/>
          <a:ext cx="1653774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1+2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ACA759E-2B67-4CFD-87AB-A5604BF744D5}"/>
                  </a:ext>
                </a:extLst>
              </p:cNvPr>
              <p:cNvSpPr/>
              <p:nvPr/>
            </p:nvSpPr>
            <p:spPr>
              <a:xfrm>
                <a:off x="2021615" y="3243535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ACA759E-2B67-4CFD-87AB-A5604BF744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1615" y="3243535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l="-10112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A77DB5C-B78C-4070-988F-134C14530895}"/>
              </a:ext>
            </a:extLst>
          </p:cNvPr>
          <p:cNvCxnSpPr>
            <a:cxnSpLocks/>
            <a:stCxn id="14" idx="3"/>
            <a:endCxn id="10" idx="1"/>
          </p:cNvCxnSpPr>
          <p:nvPr/>
        </p:nvCxnSpPr>
        <p:spPr>
          <a:xfrm>
            <a:off x="1734463" y="3429000"/>
            <a:ext cx="287152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6">
            <a:extLst>
              <a:ext uri="{FF2B5EF4-FFF2-40B4-BE49-F238E27FC236}">
                <a16:creationId xmlns:a16="http://schemas.microsoft.com/office/drawing/2014/main" id="{3732A6B6-ADAB-4563-A64F-58ACC9516E16}"/>
              </a:ext>
            </a:extLst>
          </p:cNvPr>
          <p:cNvCxnSpPr>
            <a:cxnSpLocks/>
            <a:stCxn id="10" idx="3"/>
            <a:endCxn id="13" idx="1"/>
          </p:cNvCxnSpPr>
          <p:nvPr/>
        </p:nvCxnSpPr>
        <p:spPr>
          <a:xfrm>
            <a:off x="2533848" y="3429001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8D279AA-2606-43EA-8727-AA2C84FF25C4}"/>
                  </a:ext>
                </a:extLst>
              </p:cNvPr>
              <p:cNvSpPr/>
              <p:nvPr/>
            </p:nvSpPr>
            <p:spPr>
              <a:xfrm>
                <a:off x="2863584" y="3243535"/>
                <a:ext cx="1199873" cy="3725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𝑑𝑖𝑠𝑡𝑖𝑛𝑐𝑡</m:t>
                      </m:r>
                    </m:oMath>
                  </m:oMathPara>
                </a14:m>
                <a:endParaRPr lang="en-US" i="1" baseline="30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8D279AA-2606-43EA-8727-AA2C84FF25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584" y="3243535"/>
                <a:ext cx="1199873" cy="3725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09FC4DE-24ED-4EAB-8D46-89E92DB35851}"/>
                  </a:ext>
                </a:extLst>
              </p:cNvPr>
              <p:cNvSpPr/>
              <p:nvPr/>
            </p:nvSpPr>
            <p:spPr>
              <a:xfrm>
                <a:off x="1140097" y="3243534"/>
                <a:ext cx="594366" cy="370932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09FC4DE-24ED-4EAB-8D46-89E92DB35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097" y="3243534"/>
                <a:ext cx="594366" cy="3709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74F240A-FC71-4ABE-90E6-DC1540869A2D}"/>
                  </a:ext>
                </a:extLst>
              </p:cNvPr>
              <p:cNvSpPr txBox="1"/>
              <p:nvPr/>
            </p:nvSpPr>
            <p:spPr>
              <a:xfrm>
                <a:off x="6791172" y="2908947"/>
                <a:ext cx="5276137" cy="15413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d>
                                    <m:d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eqArr>
                        </m:sub>
                        <m:sup/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74F240A-FC71-4ABE-90E6-DC1540869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172" y="2908947"/>
                <a:ext cx="5276137" cy="15413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9B75DE5-07C3-4F53-9C85-DA1478FABEC2}"/>
                  </a:ext>
                </a:extLst>
              </p:cNvPr>
              <p:cNvSpPr txBox="1"/>
              <p:nvPr/>
            </p:nvSpPr>
            <p:spPr>
              <a:xfrm>
                <a:off x="4374498" y="3244334"/>
                <a:ext cx="3644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9B75DE5-07C3-4F53-9C85-DA1478FAB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4498" y="3244334"/>
                <a:ext cx="36448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EE83D57-E128-4F2F-A31C-B13F247DDFB0}"/>
              </a:ext>
            </a:extLst>
          </p:cNvPr>
          <p:cNvCxnSpPr>
            <a:cxnSpLocks/>
            <a:stCxn id="13" idx="3"/>
            <a:endCxn id="20" idx="1"/>
          </p:cNvCxnSpPr>
          <p:nvPr/>
        </p:nvCxnSpPr>
        <p:spPr>
          <a:xfrm flipV="1">
            <a:off x="4063457" y="3429000"/>
            <a:ext cx="311041" cy="8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6750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D884B-6745-42D7-B73F-72567A874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Translating a DDlog rule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72D8C-5081-45B6-A8C5-FCE068B9B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58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/>
              <a:t>RelationHead</a:t>
            </a:r>
            <a:r>
              <a:rPr lang="en-US" dirty="0"/>
              <a:t> :- RelationTerm0, not RelationTerm1.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Head relation = circuit output</a:t>
            </a:r>
          </a:p>
          <a:p>
            <a:pPr marL="0" indent="0">
              <a:buNone/>
            </a:pPr>
            <a:r>
              <a:rPr lang="en-US" dirty="0"/>
              <a:t>Relations in body = circuit inputs</a:t>
            </a:r>
          </a:p>
          <a:p>
            <a:pPr marL="0" indent="0">
              <a:buNone/>
            </a:pPr>
            <a:r>
              <a:rPr lang="en-US" dirty="0"/>
              <a:t>Rule body = circuit contents</a:t>
            </a:r>
          </a:p>
          <a:p>
            <a:pPr marL="0" indent="0">
              <a:buNone/>
            </a:pPr>
            <a:r>
              <a:rPr lang="en-US" dirty="0"/>
              <a:t>Edges in circuit = conjunctions in rule body</a:t>
            </a:r>
          </a:p>
          <a:p>
            <a:pPr marL="0" indent="0">
              <a:buNone/>
            </a:pPr>
            <a:r>
              <a:rPr lang="en-US" dirty="0" err="1"/>
              <a:t>Turnstyle</a:t>
            </a:r>
            <a:r>
              <a:rPr lang="en-US" dirty="0"/>
              <a:t> = projection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FC00B-6F63-4BB3-9096-151810D5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4D592B-A467-4A32-AE7D-C3484EADDA52}"/>
              </a:ext>
            </a:extLst>
          </p:cNvPr>
          <p:cNvSpPr/>
          <p:nvPr/>
        </p:nvSpPr>
        <p:spPr>
          <a:xfrm>
            <a:off x="4829535" y="2961165"/>
            <a:ext cx="2225233" cy="122691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623C1755-583A-41D1-ADE3-7C9D2002292F}"/>
              </a:ext>
            </a:extLst>
          </p:cNvPr>
          <p:cNvSpPr/>
          <p:nvPr/>
        </p:nvSpPr>
        <p:spPr>
          <a:xfrm>
            <a:off x="5567421" y="2323983"/>
            <a:ext cx="648182" cy="584522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4ECFA19-C812-4B11-9B94-1EED35689B92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792410" y="3574622"/>
            <a:ext cx="633084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03DB57D-33EE-440A-B052-0B74278258F5}"/>
              </a:ext>
            </a:extLst>
          </p:cNvPr>
          <p:cNvSpPr txBox="1"/>
          <p:nvPr/>
        </p:nvSpPr>
        <p:spPr>
          <a:xfrm>
            <a:off x="8391643" y="3389956"/>
            <a:ext cx="1448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RelationHead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710929-FEED-4184-8982-C43C3926A4EE}"/>
              </a:ext>
            </a:extLst>
          </p:cNvPr>
          <p:cNvSpPr txBox="1"/>
          <p:nvPr/>
        </p:nvSpPr>
        <p:spPr>
          <a:xfrm>
            <a:off x="2773776" y="3139516"/>
            <a:ext cx="156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RelationTerm0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F12E35-F68A-47EE-824E-6D61B7818BFF}"/>
              </a:ext>
            </a:extLst>
          </p:cNvPr>
          <p:cNvSpPr txBox="1"/>
          <p:nvPr/>
        </p:nvSpPr>
        <p:spPr>
          <a:xfrm>
            <a:off x="2773776" y="3759289"/>
            <a:ext cx="156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RelationTerm1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A5A45B-C120-4A8F-9E70-EDF3001CB3EF}"/>
              </a:ext>
            </a:extLst>
          </p:cNvPr>
          <p:cNvCxnSpPr>
            <a:cxnSpLocks/>
          </p:cNvCxnSpPr>
          <p:nvPr/>
        </p:nvCxnSpPr>
        <p:spPr>
          <a:xfrm>
            <a:off x="4314462" y="3324182"/>
            <a:ext cx="66494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30367FD-E676-4B47-99D7-D04438374F41}"/>
              </a:ext>
            </a:extLst>
          </p:cNvPr>
          <p:cNvCxnSpPr>
            <a:cxnSpLocks/>
          </p:cNvCxnSpPr>
          <p:nvPr/>
        </p:nvCxnSpPr>
        <p:spPr>
          <a:xfrm>
            <a:off x="4294206" y="3943114"/>
            <a:ext cx="185484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37C9E-87B0-4D19-BEAF-B70DECC8BB55}"/>
              </a:ext>
            </a:extLst>
          </p:cNvPr>
          <p:cNvSpPr/>
          <p:nvPr/>
        </p:nvSpPr>
        <p:spPr>
          <a:xfrm>
            <a:off x="7425494" y="3254703"/>
            <a:ext cx="643361" cy="6398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proj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3E1FC29-8311-4F4C-A3C9-B712135B153D}"/>
              </a:ext>
            </a:extLst>
          </p:cNvPr>
          <p:cNvCxnSpPr>
            <a:cxnSpLocks/>
          </p:cNvCxnSpPr>
          <p:nvPr/>
        </p:nvCxnSpPr>
        <p:spPr>
          <a:xfrm flipV="1">
            <a:off x="8078959" y="3574622"/>
            <a:ext cx="370726" cy="19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203C756-AF65-41EF-94DA-7426C18050C5}"/>
              </a:ext>
            </a:extLst>
          </p:cNvPr>
          <p:cNvCxnSpPr>
            <a:cxnSpLocks/>
          </p:cNvCxnSpPr>
          <p:nvPr/>
        </p:nvCxnSpPr>
        <p:spPr>
          <a:xfrm flipV="1">
            <a:off x="5633976" y="3346955"/>
            <a:ext cx="515073" cy="19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4E9B22B-80E6-4166-9ADC-82E27E262297}"/>
              </a:ext>
            </a:extLst>
          </p:cNvPr>
          <p:cNvSpPr txBox="1"/>
          <p:nvPr/>
        </p:nvSpPr>
        <p:spPr>
          <a:xfrm>
            <a:off x="1269523" y="1321356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Rule head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0F057749-2851-4D35-8C84-A0459284A0EA}"/>
              </a:ext>
            </a:extLst>
          </p:cNvPr>
          <p:cNvSpPr/>
          <p:nvPr/>
        </p:nvSpPr>
        <p:spPr>
          <a:xfrm rot="5400000" flipH="1">
            <a:off x="1730711" y="874169"/>
            <a:ext cx="200050" cy="1724187"/>
          </a:xfrm>
          <a:prstGeom prst="rightBrace">
            <a:avLst>
              <a:gd name="adj1" fmla="val 30854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20C52E78-0E12-430F-AAD9-877D609637B7}"/>
              </a:ext>
            </a:extLst>
          </p:cNvPr>
          <p:cNvSpPr/>
          <p:nvPr/>
        </p:nvSpPr>
        <p:spPr>
          <a:xfrm rot="5400000" flipH="1">
            <a:off x="5295947" y="-484047"/>
            <a:ext cx="171089" cy="4520557"/>
          </a:xfrm>
          <a:prstGeom prst="rightBrace">
            <a:avLst>
              <a:gd name="adj1" fmla="val 56278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A17307-91D0-4745-9111-D83E74B160B8}"/>
              </a:ext>
            </a:extLst>
          </p:cNvPr>
          <p:cNvSpPr txBox="1"/>
          <p:nvPr/>
        </p:nvSpPr>
        <p:spPr>
          <a:xfrm>
            <a:off x="4903877" y="1308620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Rule body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8782CD-F084-47C5-A01C-C4736AB2152F}"/>
              </a:ext>
            </a:extLst>
          </p:cNvPr>
          <p:cNvSpPr/>
          <p:nvPr/>
        </p:nvSpPr>
        <p:spPr>
          <a:xfrm>
            <a:off x="4989507" y="3109081"/>
            <a:ext cx="643361" cy="39976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6DB13A-332F-4817-B0FD-4ACE9C8F9FC2}"/>
              </a:ext>
            </a:extLst>
          </p:cNvPr>
          <p:cNvSpPr/>
          <p:nvPr/>
        </p:nvSpPr>
        <p:spPr>
          <a:xfrm>
            <a:off x="6149049" y="3242244"/>
            <a:ext cx="643361" cy="7891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80934E3-1852-4C43-A42B-07DEC4D06577}"/>
              </a:ext>
            </a:extLst>
          </p:cNvPr>
          <p:cNvCxnSpPr/>
          <p:nvPr/>
        </p:nvCxnSpPr>
        <p:spPr>
          <a:xfrm>
            <a:off x="5079569" y="2127142"/>
            <a:ext cx="771041" cy="1197040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A7C712D-4D1F-455D-8314-D30B774E6DA1}"/>
              </a:ext>
            </a:extLst>
          </p:cNvPr>
          <p:cNvCxnSpPr>
            <a:cxnSpLocks/>
            <a:stCxn id="38" idx="2"/>
            <a:endCxn id="19" idx="0"/>
          </p:cNvCxnSpPr>
          <p:nvPr/>
        </p:nvCxnSpPr>
        <p:spPr>
          <a:xfrm rot="16200000" flipH="1">
            <a:off x="4740018" y="247545"/>
            <a:ext cx="1174161" cy="4840153"/>
          </a:xfrm>
          <a:prstGeom prst="bentConnector3">
            <a:avLst>
              <a:gd name="adj1" fmla="val 14361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E9365E8C-BC1C-4D27-83EA-400646E4FC73}"/>
              </a:ext>
            </a:extLst>
          </p:cNvPr>
          <p:cNvSpPr/>
          <p:nvPr/>
        </p:nvSpPr>
        <p:spPr>
          <a:xfrm>
            <a:off x="2788000" y="1836288"/>
            <a:ext cx="238044" cy="244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C5EFEB7-03A6-4CA6-89A2-F8B4C6126017}"/>
              </a:ext>
            </a:extLst>
          </p:cNvPr>
          <p:cNvCxnSpPr>
            <a:cxnSpLocks/>
          </p:cNvCxnSpPr>
          <p:nvPr/>
        </p:nvCxnSpPr>
        <p:spPr>
          <a:xfrm flipH="1">
            <a:off x="3629860" y="2180147"/>
            <a:ext cx="369124" cy="1062097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397173A-9165-4C88-BC28-2524FB7294AF}"/>
              </a:ext>
            </a:extLst>
          </p:cNvPr>
          <p:cNvCxnSpPr>
            <a:cxnSpLocks/>
          </p:cNvCxnSpPr>
          <p:nvPr/>
        </p:nvCxnSpPr>
        <p:spPr>
          <a:xfrm flipH="1">
            <a:off x="3777657" y="2180147"/>
            <a:ext cx="2290149" cy="1668753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BD9128E-B75B-4444-AA47-A2A7A1FD0FA5}"/>
              </a:ext>
            </a:extLst>
          </p:cNvPr>
          <p:cNvSpPr txBox="1"/>
          <p:nvPr/>
        </p:nvSpPr>
        <p:spPr>
          <a:xfrm>
            <a:off x="5294924" y="2399697"/>
            <a:ext cx="1328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Compiled to</a:t>
            </a:r>
          </a:p>
        </p:txBody>
      </p:sp>
      <p:cxnSp>
        <p:nvCxnSpPr>
          <p:cNvPr id="39" name="Straight Arrow Connector 33">
            <a:extLst>
              <a:ext uri="{FF2B5EF4-FFF2-40B4-BE49-F238E27FC236}">
                <a16:creationId xmlns:a16="http://schemas.microsoft.com/office/drawing/2014/main" id="{BC93B642-82B4-4C63-A5EB-E3F78DCAB2CC}"/>
              </a:ext>
            </a:extLst>
          </p:cNvPr>
          <p:cNvCxnSpPr>
            <a:cxnSpLocks/>
            <a:stCxn id="41" idx="2"/>
            <a:endCxn id="9" idx="2"/>
          </p:cNvCxnSpPr>
          <p:nvPr/>
        </p:nvCxnSpPr>
        <p:spPr>
          <a:xfrm rot="16200000" flipH="1">
            <a:off x="4655733" y="-700668"/>
            <a:ext cx="1634957" cy="7284954"/>
          </a:xfrm>
          <a:prstGeom prst="bentConnector3">
            <a:avLst>
              <a:gd name="adj1" fmla="val 139114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FF7D391D-1B8D-4EAC-9F89-E89B62C98C70}"/>
              </a:ext>
            </a:extLst>
          </p:cNvPr>
          <p:cNvSpPr/>
          <p:nvPr/>
        </p:nvSpPr>
        <p:spPr>
          <a:xfrm>
            <a:off x="1711712" y="1880077"/>
            <a:ext cx="238044" cy="244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652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2D7A3-53CE-49CC-A440-EB3F01D7B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Multiset union (can have duplicates)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EFAC5-C72C-42EF-BF29-04A5BC70C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1689"/>
            <a:ext cx="4594412" cy="170882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CREATE VIEW </a:t>
            </a:r>
            <a:r>
              <a:rPr lang="en-US" dirty="0">
                <a:latin typeface="Consolas" panose="020B0609020204030204" pitchFamily="49" charset="0"/>
              </a:rPr>
              <a:t>V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 AS</a:t>
            </a:r>
            <a:b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T1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UNION ALL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T2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D2A4A-DB8B-4785-AD54-B0FF1EE5D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65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BB85D2-7A4A-4D07-AEEA-9BF8E33611B8}"/>
              </a:ext>
            </a:extLst>
          </p:cNvPr>
          <p:cNvSpPr/>
          <p:nvPr/>
        </p:nvSpPr>
        <p:spPr>
          <a:xfrm>
            <a:off x="6275772" y="5426730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83DBD8-1A9D-450B-80DB-DEA83043595A}"/>
              </a:ext>
            </a:extLst>
          </p:cNvPr>
          <p:cNvSpPr txBox="1"/>
          <p:nvPr/>
        </p:nvSpPr>
        <p:spPr>
          <a:xfrm>
            <a:off x="4790005" y="4903510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3DA6A6-9574-4E80-A88D-174614E672FE}"/>
              </a:ext>
            </a:extLst>
          </p:cNvPr>
          <p:cNvSpPr txBox="1"/>
          <p:nvPr/>
        </p:nvSpPr>
        <p:spPr>
          <a:xfrm>
            <a:off x="4790004" y="5833130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T2</a:t>
            </a:r>
            <a:endParaRPr lang="en-US" sz="2800" i="1" baseline="-25000" dirty="0"/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AFADBAF9-27B5-479A-AA7E-2E7B319973FA}"/>
              </a:ext>
            </a:extLst>
          </p:cNvPr>
          <p:cNvCxnSpPr>
            <a:stCxn id="6" idx="3"/>
            <a:endCxn id="5" idx="0"/>
          </p:cNvCxnSpPr>
          <p:nvPr/>
        </p:nvCxnSpPr>
        <p:spPr>
          <a:xfrm>
            <a:off x="5332141" y="5165120"/>
            <a:ext cx="1155298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34825E9A-443B-40A3-9D52-AF3B09418B51}"/>
              </a:ext>
            </a:extLst>
          </p:cNvPr>
          <p:cNvCxnSpPr>
            <a:cxnSpLocks/>
            <a:stCxn id="7" idx="3"/>
            <a:endCxn id="5" idx="4"/>
          </p:cNvCxnSpPr>
          <p:nvPr/>
        </p:nvCxnSpPr>
        <p:spPr>
          <a:xfrm flipV="1">
            <a:off x="5332140" y="5833130"/>
            <a:ext cx="1155299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C918DC5-2095-4B7F-A135-45E3EB7666E3}"/>
              </a:ext>
            </a:extLst>
          </p:cNvPr>
          <p:cNvSpPr txBox="1"/>
          <p:nvPr/>
        </p:nvSpPr>
        <p:spPr>
          <a:xfrm>
            <a:off x="7045979" y="5364086"/>
            <a:ext cx="388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V</a:t>
            </a:r>
          </a:p>
        </p:txBody>
      </p:sp>
      <p:cxnSp>
        <p:nvCxnSpPr>
          <p:cNvPr id="11" name="Connector: Elbow 19">
            <a:extLst>
              <a:ext uri="{FF2B5EF4-FFF2-40B4-BE49-F238E27FC236}">
                <a16:creationId xmlns:a16="http://schemas.microsoft.com/office/drawing/2014/main" id="{585880A6-D461-4D66-9F00-E7911837E565}"/>
              </a:ext>
            </a:extLst>
          </p:cNvPr>
          <p:cNvCxnSpPr>
            <a:cxnSpLocks/>
            <a:stCxn id="5" idx="6"/>
            <a:endCxn id="10" idx="1"/>
          </p:cNvCxnSpPr>
          <p:nvPr/>
        </p:nvCxnSpPr>
        <p:spPr>
          <a:xfrm flipV="1">
            <a:off x="6699106" y="5625696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7A89958-6AB8-4C4A-9FDD-B0BD2184FC0E}"/>
              </a:ext>
            </a:extLst>
          </p:cNvPr>
          <p:cNvSpPr txBox="1"/>
          <p:nvPr/>
        </p:nvSpPr>
        <p:spPr>
          <a:xfrm>
            <a:off x="760039" y="3887187"/>
            <a:ext cx="47868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From now on I will omit the “CREATE VIEW” part.</a:t>
            </a:r>
          </a:p>
        </p:txBody>
      </p:sp>
    </p:spTree>
    <p:extLst>
      <p:ext uri="{BB962C8B-B14F-4D97-AF65-F5344CB8AC3E}">
        <p14:creationId xmlns:p14="http://schemas.microsoft.com/office/powerpoint/2010/main" val="71866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88D25-D366-4EA4-9F73-7C89570F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union (no duplicates)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74907-5BA7-4723-8594-A46E6527A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7254" y="1874035"/>
            <a:ext cx="4319987" cy="132556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T1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UNION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T2</a:t>
            </a: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E896A-3F78-45DD-B580-E483CC5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66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0978B5-F72E-47CF-9CD1-78F07EFA4380}"/>
              </a:ext>
            </a:extLst>
          </p:cNvPr>
          <p:cNvSpPr/>
          <p:nvPr/>
        </p:nvSpPr>
        <p:spPr>
          <a:xfrm>
            <a:off x="5535398" y="4924707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E2E32E-DAFB-4513-A2CD-4BD13E626EBA}"/>
              </a:ext>
            </a:extLst>
          </p:cNvPr>
          <p:cNvSpPr txBox="1"/>
          <p:nvPr/>
        </p:nvSpPr>
        <p:spPr>
          <a:xfrm>
            <a:off x="4049631" y="4401487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201933-E850-4521-B983-70E1E720B6AE}"/>
              </a:ext>
            </a:extLst>
          </p:cNvPr>
          <p:cNvSpPr txBox="1"/>
          <p:nvPr/>
        </p:nvSpPr>
        <p:spPr>
          <a:xfrm>
            <a:off x="4049630" y="5331107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T2</a:t>
            </a:r>
            <a:endParaRPr lang="en-US" sz="2800" i="1" baseline="-25000" dirty="0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34DF0041-F5D5-44D2-B9AF-AEC11DD75CA1}"/>
              </a:ext>
            </a:extLst>
          </p:cNvPr>
          <p:cNvCxnSpPr>
            <a:cxnSpLocks/>
            <a:stCxn id="8" idx="3"/>
            <a:endCxn id="7" idx="0"/>
          </p:cNvCxnSpPr>
          <p:nvPr/>
        </p:nvCxnSpPr>
        <p:spPr>
          <a:xfrm>
            <a:off x="4591767" y="4663097"/>
            <a:ext cx="1155298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4E2D1DD9-DA57-4C4D-B9B2-9B85CE9D8F70}"/>
              </a:ext>
            </a:extLst>
          </p:cNvPr>
          <p:cNvCxnSpPr>
            <a:cxnSpLocks/>
            <a:stCxn id="9" idx="3"/>
            <a:endCxn id="7" idx="4"/>
          </p:cNvCxnSpPr>
          <p:nvPr/>
        </p:nvCxnSpPr>
        <p:spPr>
          <a:xfrm flipV="1">
            <a:off x="4591766" y="5331107"/>
            <a:ext cx="1155299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75807E-724F-41B8-B011-48C79CF7D260}"/>
                  </a:ext>
                </a:extLst>
              </p:cNvPr>
              <p:cNvSpPr txBox="1"/>
              <p:nvPr/>
            </p:nvSpPr>
            <p:spPr>
              <a:xfrm>
                <a:off x="6305605" y="4862063"/>
                <a:ext cx="1798441" cy="5232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𝑑𝑖𝑠𝑡𝑖𝑛𝑐𝑡</m:t>
                      </m:r>
                    </m:oMath>
                  </m:oMathPara>
                </a14:m>
                <a:endParaRPr lang="en-US" sz="2800" i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75807E-724F-41B8-B011-48C79CF7D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605" y="4862063"/>
                <a:ext cx="1798441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ctor: Elbow 19">
            <a:extLst>
              <a:ext uri="{FF2B5EF4-FFF2-40B4-BE49-F238E27FC236}">
                <a16:creationId xmlns:a16="http://schemas.microsoft.com/office/drawing/2014/main" id="{538FD2B0-79D9-4CFD-A7CF-44ED10EF0E38}"/>
              </a:ext>
            </a:extLst>
          </p:cNvPr>
          <p:cNvCxnSpPr>
            <a:cxnSpLocks/>
            <a:stCxn id="7" idx="6"/>
            <a:endCxn id="12" idx="1"/>
          </p:cNvCxnSpPr>
          <p:nvPr/>
        </p:nvCxnSpPr>
        <p:spPr>
          <a:xfrm flipV="1">
            <a:off x="5958732" y="5123673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3FF8BB6-BB19-4DF8-B2BE-5E9892466068}"/>
              </a:ext>
            </a:extLst>
          </p:cNvPr>
          <p:cNvSpPr txBox="1"/>
          <p:nvPr/>
        </p:nvSpPr>
        <p:spPr>
          <a:xfrm>
            <a:off x="8450919" y="4862063"/>
            <a:ext cx="373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V</a:t>
            </a:r>
          </a:p>
        </p:txBody>
      </p:sp>
      <p:cxnSp>
        <p:nvCxnSpPr>
          <p:cNvPr id="15" name="Connector: Elbow 19">
            <a:extLst>
              <a:ext uri="{FF2B5EF4-FFF2-40B4-BE49-F238E27FC236}">
                <a16:creationId xmlns:a16="http://schemas.microsoft.com/office/drawing/2014/main" id="{D01A504F-61F3-4C8C-84F5-C2693C6B6388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8104046" y="5123673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7C41217-6C60-4CA5-AB5A-263DA6EC77D7}"/>
              </a:ext>
            </a:extLst>
          </p:cNvPr>
          <p:cNvSpPr txBox="1"/>
          <p:nvPr/>
        </p:nvSpPr>
        <p:spPr>
          <a:xfrm>
            <a:off x="6973983" y="1920163"/>
            <a:ext cx="4657724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V(x) :- T1(x).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V(x) :- T2(x).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038398-6D6B-43B7-B28B-C12DB07E60B4}"/>
              </a:ext>
            </a:extLst>
          </p:cNvPr>
          <p:cNvSpPr txBox="1"/>
          <p:nvPr/>
        </p:nvSpPr>
        <p:spPr>
          <a:xfrm>
            <a:off x="2805993" y="3135959"/>
            <a:ext cx="742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SQL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E503C0-0778-4295-8152-3D48C8FF1643}"/>
              </a:ext>
            </a:extLst>
          </p:cNvPr>
          <p:cNvSpPr txBox="1"/>
          <p:nvPr/>
        </p:nvSpPr>
        <p:spPr>
          <a:xfrm>
            <a:off x="8544176" y="3082001"/>
            <a:ext cx="130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Datalog</a:t>
            </a:r>
          </a:p>
        </p:txBody>
      </p:sp>
    </p:spTree>
    <p:extLst>
      <p:ext uri="{BB962C8B-B14F-4D97-AF65-F5344CB8AC3E}">
        <p14:creationId xmlns:p14="http://schemas.microsoft.com/office/powerpoint/2010/main" val="171170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2" grpId="0" animBg="1"/>
      <p:bldP spid="1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0DE2D-5E5D-4BA6-B00A-9E09F7CEA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difference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F618E-0C86-4874-890A-B4EE29F5C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06153" cy="131013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T1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EXCEPT</a:t>
            </a:r>
            <a:r>
              <a:rPr lang="en-US" dirty="0">
                <a:latin typeface="Consolas" panose="020B0609020204030204" pitchFamily="49" charset="0"/>
              </a:rPr>
              <a:t>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T2</a:t>
            </a: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0BFB-BFBA-4257-B3AB-9A1AC2343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67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29EB29-2C58-4B83-94AD-1F6705B47542}"/>
              </a:ext>
            </a:extLst>
          </p:cNvPr>
          <p:cNvSpPr/>
          <p:nvPr/>
        </p:nvSpPr>
        <p:spPr>
          <a:xfrm>
            <a:off x="5688955" y="4498329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268C54-D40C-4CC9-B9B4-B312E49288D4}"/>
              </a:ext>
            </a:extLst>
          </p:cNvPr>
          <p:cNvSpPr txBox="1"/>
          <p:nvPr/>
        </p:nvSpPr>
        <p:spPr>
          <a:xfrm>
            <a:off x="4203188" y="3975109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0370D4-11E9-4D21-916C-76C934F72882}"/>
              </a:ext>
            </a:extLst>
          </p:cNvPr>
          <p:cNvSpPr txBox="1"/>
          <p:nvPr/>
        </p:nvSpPr>
        <p:spPr>
          <a:xfrm>
            <a:off x="3490726" y="4840643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T2</a:t>
            </a:r>
            <a:endParaRPr lang="en-US" sz="2800" i="1" baseline="-25000" dirty="0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5F50C74B-CB89-42A2-8B7E-4A988C1197C5}"/>
              </a:ext>
            </a:extLst>
          </p:cNvPr>
          <p:cNvCxnSpPr>
            <a:cxnSpLocks/>
            <a:stCxn id="13" idx="3"/>
            <a:endCxn id="12" idx="0"/>
          </p:cNvCxnSpPr>
          <p:nvPr/>
        </p:nvCxnSpPr>
        <p:spPr>
          <a:xfrm>
            <a:off x="4745324" y="4236719"/>
            <a:ext cx="1155298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B90A18F5-6061-421F-B7A2-0957EACD0AAB}"/>
              </a:ext>
            </a:extLst>
          </p:cNvPr>
          <p:cNvCxnSpPr>
            <a:cxnSpLocks/>
            <a:stCxn id="14" idx="3"/>
            <a:endCxn id="21" idx="2"/>
          </p:cNvCxnSpPr>
          <p:nvPr/>
        </p:nvCxnSpPr>
        <p:spPr>
          <a:xfrm>
            <a:off x="4032862" y="5102253"/>
            <a:ext cx="88588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AE7FAB-F040-4405-8C6C-7C23CE5DCF36}"/>
                  </a:ext>
                </a:extLst>
              </p:cNvPr>
              <p:cNvSpPr txBox="1"/>
              <p:nvPr/>
            </p:nvSpPr>
            <p:spPr>
              <a:xfrm>
                <a:off x="6459162" y="4435685"/>
                <a:ext cx="1798441" cy="5232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𝑑𝑖𝑠𝑡𝑖𝑛𝑐𝑡</m:t>
                      </m:r>
                    </m:oMath>
                  </m:oMathPara>
                </a14:m>
                <a:endParaRPr lang="en-US" sz="2800" i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AE7FAB-F040-4405-8C6C-7C23CE5DC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9162" y="4435685"/>
                <a:ext cx="1798441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ctor: Elbow 19">
            <a:extLst>
              <a:ext uri="{FF2B5EF4-FFF2-40B4-BE49-F238E27FC236}">
                <a16:creationId xmlns:a16="http://schemas.microsoft.com/office/drawing/2014/main" id="{2F0E5547-131B-4D78-8A89-320DA8F238D4}"/>
              </a:ext>
            </a:extLst>
          </p:cNvPr>
          <p:cNvCxnSpPr>
            <a:cxnSpLocks/>
            <a:stCxn id="12" idx="6"/>
            <a:endCxn id="17" idx="1"/>
          </p:cNvCxnSpPr>
          <p:nvPr/>
        </p:nvCxnSpPr>
        <p:spPr>
          <a:xfrm flipV="1">
            <a:off x="6112289" y="4697295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2294434-640B-46E4-B56C-C4450043C12A}"/>
              </a:ext>
            </a:extLst>
          </p:cNvPr>
          <p:cNvSpPr txBox="1"/>
          <p:nvPr/>
        </p:nvSpPr>
        <p:spPr>
          <a:xfrm>
            <a:off x="8604476" y="4435685"/>
            <a:ext cx="373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V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74599735-5E73-48C1-A11F-5A2D5408CF54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8257603" y="4697295"/>
            <a:ext cx="346872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82F129F1-98CA-4190-8A6E-DCE74A2C997A}"/>
              </a:ext>
            </a:extLst>
          </p:cNvPr>
          <p:cNvSpPr/>
          <p:nvPr/>
        </p:nvSpPr>
        <p:spPr>
          <a:xfrm>
            <a:off x="4918748" y="4899053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50180F48-BF25-4E95-8554-1BA31860717D}"/>
              </a:ext>
            </a:extLst>
          </p:cNvPr>
          <p:cNvCxnSpPr>
            <a:cxnSpLocks/>
            <a:stCxn id="21" idx="6"/>
            <a:endCxn id="12" idx="4"/>
          </p:cNvCxnSpPr>
          <p:nvPr/>
        </p:nvCxnSpPr>
        <p:spPr>
          <a:xfrm flipV="1">
            <a:off x="5342082" y="4904729"/>
            <a:ext cx="558540" cy="19752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D307F92-D01D-4047-B69B-E3E63F23264E}"/>
              </a:ext>
            </a:extLst>
          </p:cNvPr>
          <p:cNvSpPr txBox="1"/>
          <p:nvPr/>
        </p:nvSpPr>
        <p:spPr>
          <a:xfrm>
            <a:off x="6630509" y="1870075"/>
            <a:ext cx="501407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dirty="0">
                <a:latin typeface="Consolas" panose="020B0609020204030204" pitchFamily="49" charset="0"/>
              </a:rPr>
              <a:t>V(x) :- T1(x),</a:t>
            </a:r>
            <a:br>
              <a:rPr lang="en-US" sz="3600" dirty="0">
                <a:latin typeface="Consolas" panose="020B0609020204030204" pitchFamily="49" charset="0"/>
              </a:rPr>
            </a:br>
            <a:r>
              <a:rPr lang="en-US" sz="3600" dirty="0">
                <a:latin typeface="Consolas" panose="020B0609020204030204" pitchFamily="49" charset="0"/>
              </a:rPr>
              <a:t>    not T2(x).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1E44BC-FDA0-4FF0-85A4-554E83E13EDE}"/>
              </a:ext>
            </a:extLst>
          </p:cNvPr>
          <p:cNvSpPr txBox="1"/>
          <p:nvPr/>
        </p:nvSpPr>
        <p:spPr>
          <a:xfrm>
            <a:off x="2548218" y="5401945"/>
            <a:ext cx="7664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Note: distinct will remove elements with negative weights</a:t>
            </a:r>
          </a:p>
        </p:txBody>
      </p:sp>
    </p:spTree>
    <p:extLst>
      <p:ext uri="{BB962C8B-B14F-4D97-AF65-F5344CB8AC3E}">
        <p14:creationId xmlns:p14="http://schemas.microsoft.com/office/powerpoint/2010/main" val="343868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7" grpId="0" animBg="1"/>
      <p:bldP spid="19" grpId="0"/>
      <p:bldP spid="21" grpId="0" animBg="1"/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CBBA-EAAF-40EC-90DE-EB79EFA95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(filtering)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BACE2-5B7A-4997-8850-2C8DC2C46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7D785-CC0B-403E-A470-63345672281C}"/>
              </a:ext>
            </a:extLst>
          </p:cNvPr>
          <p:cNvSpPr txBox="1"/>
          <p:nvPr/>
        </p:nvSpPr>
        <p:spPr>
          <a:xfrm>
            <a:off x="7209305" y="1751490"/>
            <a:ext cx="4368613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O(t) :- T(t),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    predicate(t).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2F2CD-7087-4EF9-B759-73661B087B0C}"/>
              </a:ext>
            </a:extLst>
          </p:cNvPr>
          <p:cNvSpPr txBox="1"/>
          <p:nvPr/>
        </p:nvSpPr>
        <p:spPr>
          <a:xfrm>
            <a:off x="1158129" y="1825623"/>
            <a:ext cx="4476189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3200" dirty="0">
                <a:latin typeface="Consolas" panose="020B0609020204030204" pitchFamily="49" charset="0"/>
              </a:rPr>
              <a:t> * </a:t>
            </a: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3200" dirty="0">
                <a:latin typeface="Consolas" panose="020B0609020204030204" pitchFamily="49" charset="0"/>
              </a:rPr>
              <a:t> T 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3200" dirty="0">
                <a:latin typeface="Consolas" panose="020B0609020204030204" pitchFamily="49" charset="0"/>
              </a:rPr>
              <a:t> </a:t>
            </a:r>
            <a:r>
              <a:rPr lang="en-US" sz="3200" i="1" dirty="0">
                <a:latin typeface="Consolas" panose="020B0609020204030204" pitchFamily="49" charset="0"/>
              </a:rPr>
              <a:t>predicate</a:t>
            </a:r>
          </a:p>
        </p:txBody>
      </p:sp>
      <p:graphicFrame>
        <p:nvGraphicFramePr>
          <p:cNvPr id="18" name="Table 8">
            <a:extLst>
              <a:ext uri="{FF2B5EF4-FFF2-40B4-BE49-F238E27FC236}">
                <a16:creationId xmlns:a16="http://schemas.microsoft.com/office/drawing/2014/main" id="{211D3054-2D7F-4579-8F3F-576AD15FE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061379"/>
              </p:ext>
            </p:extLst>
          </p:nvPr>
        </p:nvGraphicFramePr>
        <p:xfrm>
          <a:off x="2392623" y="3678129"/>
          <a:ext cx="252232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19" name="Table 8">
            <a:extLst>
              <a:ext uri="{FF2B5EF4-FFF2-40B4-BE49-F238E27FC236}">
                <a16:creationId xmlns:a16="http://schemas.microsoft.com/office/drawing/2014/main" id="{EFC67CBC-FA3F-44AB-84E7-C500F1204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649185"/>
              </p:ext>
            </p:extLst>
          </p:nvPr>
        </p:nvGraphicFramePr>
        <p:xfrm>
          <a:off x="7633067" y="3939458"/>
          <a:ext cx="2522321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</a:tbl>
          </a:graphicData>
        </a:graphic>
      </p:graphicFrame>
      <p:sp>
        <p:nvSpPr>
          <p:cNvPr id="20" name="Arrow: Right 19">
            <a:extLst>
              <a:ext uri="{FF2B5EF4-FFF2-40B4-BE49-F238E27FC236}">
                <a16:creationId xmlns:a16="http://schemas.microsoft.com/office/drawing/2014/main" id="{9B4EEB02-39C5-4A1F-AF1B-50B003CECFD9}"/>
              </a:ext>
            </a:extLst>
          </p:cNvPr>
          <p:cNvSpPr/>
          <p:nvPr/>
        </p:nvSpPr>
        <p:spPr>
          <a:xfrm>
            <a:off x="5315180" y="4334211"/>
            <a:ext cx="2114271" cy="673533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WHERE Age &gt;= 10</a:t>
            </a:r>
          </a:p>
        </p:txBody>
      </p:sp>
    </p:spTree>
    <p:extLst>
      <p:ext uri="{BB962C8B-B14F-4D97-AF65-F5344CB8AC3E}">
        <p14:creationId xmlns:p14="http://schemas.microsoft.com/office/powerpoint/2010/main" val="23334290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CBBA-EAAF-40EC-90DE-EB79EFA95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(filtering)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B23188-0042-4D0E-8F67-131DAEFEE2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97840" y="3068182"/>
                <a:ext cx="6905066" cy="1773955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i="1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𝑝𝑟𝑒𝑑𝑖𝑐𝑎𝑡𝑒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B23188-0042-4D0E-8F67-131DAEFEE2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97840" y="3068182"/>
                <a:ext cx="6905066" cy="177395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BACE2-5B7A-4997-8850-2C8DC2C46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52BF91-78F3-4CA3-A1B1-A540401E56DA}"/>
                  </a:ext>
                </a:extLst>
              </p:cNvPr>
              <p:cNvSpPr/>
              <p:nvPr/>
            </p:nvSpPr>
            <p:spPr>
              <a:xfrm>
                <a:off x="5975977" y="5038868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52BF91-78F3-4CA3-A1B1-A540401E56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977" y="5038868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794061C-352D-43A1-AE52-3F2C59A389AC}"/>
              </a:ext>
            </a:extLst>
          </p:cNvPr>
          <p:cNvCxnSpPr>
            <a:cxnSpLocks/>
            <a:stCxn id="9" idx="3"/>
            <a:endCxn id="5" idx="1"/>
          </p:cNvCxnSpPr>
          <p:nvPr/>
        </p:nvCxnSpPr>
        <p:spPr>
          <a:xfrm>
            <a:off x="5688825" y="5224333"/>
            <a:ext cx="287152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6AF70AE-7CCE-4AF3-8492-10CE5E9AB95E}"/>
              </a:ext>
            </a:extLst>
          </p:cNvPr>
          <p:cNvCxnSpPr>
            <a:cxnSpLocks/>
            <a:stCxn id="5" idx="3"/>
            <a:endCxn id="8" idx="1"/>
          </p:cNvCxnSpPr>
          <p:nvPr/>
        </p:nvCxnSpPr>
        <p:spPr>
          <a:xfrm>
            <a:off x="6488210" y="5224334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FB975AE-18DF-441E-9D2C-72D15659567A}"/>
              </a:ext>
            </a:extLst>
          </p:cNvPr>
          <p:cNvSpPr/>
          <p:nvPr/>
        </p:nvSpPr>
        <p:spPr>
          <a:xfrm>
            <a:off x="6817946" y="5038868"/>
            <a:ext cx="391359" cy="37253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V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2524BC9-61CB-451A-8B91-1265A314BAA1}"/>
                  </a:ext>
                </a:extLst>
              </p:cNvPr>
              <p:cNvSpPr/>
              <p:nvPr/>
            </p:nvSpPr>
            <p:spPr>
              <a:xfrm>
                <a:off x="5094459" y="5038867"/>
                <a:ext cx="594366" cy="370932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2524BC9-61CB-451A-8B91-1265A314BA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4459" y="5038867"/>
                <a:ext cx="594366" cy="3709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D27D785-CC0B-403E-A470-63345672281C}"/>
              </a:ext>
            </a:extLst>
          </p:cNvPr>
          <p:cNvSpPr txBox="1"/>
          <p:nvPr/>
        </p:nvSpPr>
        <p:spPr>
          <a:xfrm>
            <a:off x="7209305" y="1751490"/>
            <a:ext cx="4368613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V(t) :- T(t),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    predicate(t).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0BB496-1BCF-43F2-ACFF-FB80610B1573}"/>
                  </a:ext>
                </a:extLst>
              </p:cNvPr>
              <p:cNvSpPr txBox="1"/>
              <p:nvPr/>
            </p:nvSpPr>
            <p:spPr>
              <a:xfrm>
                <a:off x="2575112" y="5648464"/>
                <a:ext cx="788782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800" dirty="0"/>
                  <a:t> keeps all tuples for which the predicate is true.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0BB496-1BCF-43F2-ACFF-FB80610B1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112" y="5648464"/>
                <a:ext cx="7887820" cy="523220"/>
              </a:xfrm>
              <a:prstGeom prst="rect">
                <a:avLst/>
              </a:prstGeom>
              <a:blipFill>
                <a:blip r:embed="rId5"/>
                <a:stretch>
                  <a:fillRect t="-11765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A52F2CD-7087-4EF9-B759-73661B087B0C}"/>
              </a:ext>
            </a:extLst>
          </p:cNvPr>
          <p:cNvSpPr txBox="1"/>
          <p:nvPr/>
        </p:nvSpPr>
        <p:spPr>
          <a:xfrm>
            <a:off x="1158129" y="1825623"/>
            <a:ext cx="4476189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3200" dirty="0">
                <a:latin typeface="Consolas" panose="020B0609020204030204" pitchFamily="49" charset="0"/>
              </a:rPr>
              <a:t> * </a:t>
            </a: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3200" dirty="0">
                <a:latin typeface="Consolas" panose="020B0609020204030204" pitchFamily="49" charset="0"/>
              </a:rPr>
              <a:t> T 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3200" dirty="0">
                <a:latin typeface="Consolas" panose="020B0609020204030204" pitchFamily="49" charset="0"/>
              </a:rPr>
              <a:t> </a:t>
            </a:r>
            <a:r>
              <a:rPr lang="en-US" sz="3200" i="1" dirty="0">
                <a:latin typeface="Consolas" panose="020B0609020204030204" pitchFamily="49" charset="0"/>
              </a:rPr>
              <a:t>predicate</a:t>
            </a:r>
          </a:p>
        </p:txBody>
      </p:sp>
    </p:spTree>
    <p:extLst>
      <p:ext uri="{BB962C8B-B14F-4D97-AF65-F5344CB8AC3E}">
        <p14:creationId xmlns:p14="http://schemas.microsoft.com/office/powerpoint/2010/main" val="3845356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A4920-3D5D-461E-83D3-65D6D6D61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DBSP is powerful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6CACA-74EC-4BAC-BEA9-802F89B81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344" y="1825624"/>
            <a:ext cx="11806178" cy="4944827"/>
          </a:xfrm>
        </p:spPr>
        <p:txBody>
          <a:bodyPr>
            <a:normAutofit/>
          </a:bodyPr>
          <a:lstStyle/>
          <a:p>
            <a:r>
              <a:rPr lang="en-US" dirty="0"/>
              <a:t>It can model a rich class of database queries:</a:t>
            </a:r>
          </a:p>
          <a:p>
            <a:pPr lvl="1"/>
            <a:r>
              <a:rPr lang="en-US" dirty="0"/>
              <a:t>Relational (select, project, join, union, difference)</a:t>
            </a:r>
          </a:p>
          <a:p>
            <a:pPr lvl="1"/>
            <a:r>
              <a:rPr lang="en-US" dirty="0"/>
              <a:t>Computations on sets, bags, multisets</a:t>
            </a:r>
          </a:p>
          <a:p>
            <a:pPr lvl="1"/>
            <a:r>
              <a:rPr lang="en-US" dirty="0"/>
              <a:t>Nested relations (group-by, </a:t>
            </a:r>
            <a:r>
              <a:rPr lang="en-US" dirty="0" err="1"/>
              <a:t>flatmap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Aggregation</a:t>
            </a:r>
          </a:p>
          <a:p>
            <a:pPr lvl="1"/>
            <a:r>
              <a:rPr lang="en-US" dirty="0"/>
              <a:t>Recursion (</a:t>
            </a:r>
            <a:r>
              <a:rPr lang="en-US" b="1" dirty="0"/>
              <a:t>monotonic and non-monotonic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Stratified negation</a:t>
            </a:r>
            <a:endParaRPr lang="en-US" dirty="0"/>
          </a:p>
          <a:p>
            <a:pPr lvl="1"/>
            <a:r>
              <a:rPr lang="en-US" b="1" dirty="0"/>
              <a:t>Streaming computations (joins, window aggregates)</a:t>
            </a:r>
          </a:p>
          <a:p>
            <a:pPr lvl="1"/>
            <a:r>
              <a:rPr lang="en-US" b="1" dirty="0"/>
              <a:t>Relational while queries</a:t>
            </a:r>
          </a:p>
          <a:p>
            <a:pPr lvl="1"/>
            <a:r>
              <a:rPr lang="en-US" dirty="0"/>
              <a:t>More?</a:t>
            </a:r>
          </a:p>
          <a:p>
            <a:r>
              <a:rPr lang="en-US" dirty="0"/>
              <a:t>Corollary: we get automatically incremental evaluation for all these</a:t>
            </a:r>
          </a:p>
          <a:p>
            <a:pPr lvl="1"/>
            <a:r>
              <a:rPr lang="en-US" dirty="0"/>
              <a:t>The </a:t>
            </a:r>
            <a:r>
              <a:rPr lang="en-US" b="1" dirty="0"/>
              <a:t>bold </a:t>
            </a:r>
            <a:r>
              <a:rPr lang="en-US" dirty="0"/>
              <a:t>ones are new theoretical results in DD/DBSP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3F83D-404B-4C65-A594-548305A6E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631A0B-A8B5-4025-9F7D-10F13AF13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994" y="41641"/>
            <a:ext cx="3636663" cy="4109429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5092F1BB-6485-40DC-8BAB-A652A8454A58}"/>
              </a:ext>
            </a:extLst>
          </p:cNvPr>
          <p:cNvSpPr/>
          <p:nvPr/>
        </p:nvSpPr>
        <p:spPr>
          <a:xfrm>
            <a:off x="7068312" y="2235708"/>
            <a:ext cx="260604" cy="1540764"/>
          </a:xfrm>
          <a:prstGeom prst="rightBrace">
            <a:avLst>
              <a:gd name="adj1" fmla="val 32894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4F03B3-7D76-4713-82BE-B64FD60DA3AD}"/>
              </a:ext>
            </a:extLst>
          </p:cNvPr>
          <p:cNvSpPr txBox="1"/>
          <p:nvPr/>
        </p:nvSpPr>
        <p:spPr>
          <a:xfrm>
            <a:off x="7278623" y="2721021"/>
            <a:ext cx="8549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SQL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225EBF06-F1BA-4E81-9E5C-A8BCB025BC3F}"/>
              </a:ext>
            </a:extLst>
          </p:cNvPr>
          <p:cNvSpPr/>
          <p:nvPr/>
        </p:nvSpPr>
        <p:spPr>
          <a:xfrm>
            <a:off x="7068312" y="3850816"/>
            <a:ext cx="260604" cy="853772"/>
          </a:xfrm>
          <a:prstGeom prst="rightBrace">
            <a:avLst>
              <a:gd name="adj1" fmla="val 32894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5183B9-E1FA-4ED8-9191-B5FDA39B35BB}"/>
              </a:ext>
            </a:extLst>
          </p:cNvPr>
          <p:cNvSpPr txBox="1"/>
          <p:nvPr/>
        </p:nvSpPr>
        <p:spPr>
          <a:xfrm>
            <a:off x="7237475" y="3969397"/>
            <a:ext cx="1751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Datalog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E8577C-5F98-4F76-8511-9035962436AA}"/>
              </a:ext>
            </a:extLst>
          </p:cNvPr>
          <p:cNvSpPr txBox="1"/>
          <p:nvPr/>
        </p:nvSpPr>
        <p:spPr>
          <a:xfrm>
            <a:off x="7624455" y="4554172"/>
            <a:ext cx="1751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CQL</a:t>
            </a:r>
          </a:p>
        </p:txBody>
      </p:sp>
    </p:spTree>
    <p:extLst>
      <p:ext uri="{BB962C8B-B14F-4D97-AF65-F5344CB8AC3E}">
        <p14:creationId xmlns:p14="http://schemas.microsoft.com/office/powerpoint/2010/main" val="42277884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81408-2DF1-4E7D-8263-53E417B57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composition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568E0-B6AD-49EB-8717-3EE8F2A7D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70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3E58D5-8AC8-42B2-8B0F-F24EC1AFC972}"/>
              </a:ext>
            </a:extLst>
          </p:cNvPr>
          <p:cNvSpPr txBox="1">
            <a:spLocks/>
          </p:cNvSpPr>
          <p:nvPr/>
        </p:nvSpPr>
        <p:spPr>
          <a:xfrm>
            <a:off x="1017254" y="1874035"/>
            <a:ext cx="4319987" cy="9027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…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(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…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…)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Consolas" panose="020B0609020204030204" pitchFamily="49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341C62-EE07-4F63-82C5-BB6594BBFCDC}"/>
              </a:ext>
            </a:extLst>
          </p:cNvPr>
          <p:cNvSpPr txBox="1"/>
          <p:nvPr/>
        </p:nvSpPr>
        <p:spPr>
          <a:xfrm>
            <a:off x="6973983" y="1920163"/>
            <a:ext cx="4657724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E(y) :- T(x),….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V(z) :- E(y),….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B6DDD93-E265-4633-9040-7557D810DC19}"/>
                  </a:ext>
                </a:extLst>
              </p:cNvPr>
              <p:cNvSpPr/>
              <p:nvPr/>
            </p:nvSpPr>
            <p:spPr>
              <a:xfrm>
                <a:off x="6021702" y="4442511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B6DDD93-E265-4633-9040-7557D810DC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702" y="4442511"/>
                <a:ext cx="512233" cy="370932"/>
              </a:xfrm>
              <a:prstGeom prst="rect">
                <a:avLst/>
              </a:prstGeom>
              <a:blipFill>
                <a:blip r:embed="rId2"/>
                <a:stretch>
                  <a:fillRect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7542B8-8BB4-4D29-9E9A-120B21046AAF}"/>
              </a:ext>
            </a:extLst>
          </p:cNvPr>
          <p:cNvCxnSpPr>
            <a:cxnSpLocks/>
            <a:stCxn id="12" idx="3"/>
            <a:endCxn id="9" idx="1"/>
          </p:cNvCxnSpPr>
          <p:nvPr/>
        </p:nvCxnSpPr>
        <p:spPr>
          <a:xfrm>
            <a:off x="5682413" y="4627976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6">
            <a:extLst>
              <a:ext uri="{FF2B5EF4-FFF2-40B4-BE49-F238E27FC236}">
                <a16:creationId xmlns:a16="http://schemas.microsoft.com/office/drawing/2014/main" id="{2AB5D258-C66B-4A54-B6EF-81A6B28B4034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533935" y="4627977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E4FAA4D-459C-4BE4-AC56-9947AC73004B}"/>
                  </a:ext>
                </a:extLst>
              </p:cNvPr>
              <p:cNvSpPr/>
              <p:nvPr/>
            </p:nvSpPr>
            <p:spPr>
              <a:xfrm>
                <a:off x="5170180" y="4442510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E4FAA4D-459C-4BE4-AC56-9947AC7300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0180" y="4442510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7E51EB0-EFC8-46B7-9756-907E8B563877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4790431" y="4627976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4021724-0FC2-43B1-B12C-2D62468A3184}"/>
              </a:ext>
            </a:extLst>
          </p:cNvPr>
          <p:cNvSpPr txBox="1"/>
          <p:nvPr/>
        </p:nvSpPr>
        <p:spPr>
          <a:xfrm>
            <a:off x="4121372" y="4444110"/>
            <a:ext cx="679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28647F-793E-4723-9460-F384D1EDFC66}"/>
              </a:ext>
            </a:extLst>
          </p:cNvPr>
          <p:cNvSpPr txBox="1"/>
          <p:nvPr/>
        </p:nvSpPr>
        <p:spPr>
          <a:xfrm>
            <a:off x="6873224" y="4442510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3B1461-DBE1-400A-BFA1-1CC0D69C587F}"/>
              </a:ext>
            </a:extLst>
          </p:cNvPr>
          <p:cNvSpPr txBox="1"/>
          <p:nvPr/>
        </p:nvSpPr>
        <p:spPr>
          <a:xfrm>
            <a:off x="5698810" y="4257844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006B24-C071-455D-91DA-E1B93E8D0837}"/>
              </a:ext>
            </a:extLst>
          </p:cNvPr>
          <p:cNvSpPr txBox="1"/>
          <p:nvPr/>
        </p:nvSpPr>
        <p:spPr>
          <a:xfrm>
            <a:off x="1648107" y="5041317"/>
            <a:ext cx="9124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Query composition is circuit chaining (function composition).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0741731-DD95-4075-AE25-B3831C3F856F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4888006" y="2620323"/>
            <a:ext cx="538291" cy="18221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D202D6A-2DD4-4A7F-AA54-13127B1EB11C}"/>
              </a:ext>
            </a:extLst>
          </p:cNvPr>
          <p:cNvCxnSpPr>
            <a:cxnSpLocks/>
          </p:cNvCxnSpPr>
          <p:nvPr/>
        </p:nvCxnSpPr>
        <p:spPr>
          <a:xfrm>
            <a:off x="4990896" y="2103228"/>
            <a:ext cx="1149658" cy="23392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7A7566D-092F-49BD-8C1E-0818545069B5}"/>
              </a:ext>
            </a:extLst>
          </p:cNvPr>
          <p:cNvCxnSpPr>
            <a:cxnSpLocks/>
          </p:cNvCxnSpPr>
          <p:nvPr/>
        </p:nvCxnSpPr>
        <p:spPr>
          <a:xfrm flipH="1">
            <a:off x="5553635" y="2326341"/>
            <a:ext cx="1526242" cy="211616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920DE6A-3106-478F-96A0-FB4591ADC784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6277819" y="2864224"/>
            <a:ext cx="802058" cy="15782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529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BC0B9-BA42-408F-A8A5-45BF50F61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4961"/>
            <a:ext cx="10515600" cy="1325563"/>
          </a:xfrm>
        </p:spPr>
        <p:txBody>
          <a:bodyPr/>
          <a:lstStyle/>
          <a:p>
            <a:r>
              <a:rPr lang="en-US" dirty="0"/>
              <a:t>Cartesian products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DA9D8-2BA4-40D1-A00D-1A48311E0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71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E13663-E7B6-4739-ADA2-D5B32EDE0981}"/>
              </a:ext>
            </a:extLst>
          </p:cNvPr>
          <p:cNvSpPr txBox="1"/>
          <p:nvPr/>
        </p:nvSpPr>
        <p:spPr>
          <a:xfrm>
            <a:off x="7924800" y="1561308"/>
            <a:ext cx="331967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Consolas" panose="020B0609020204030204" pitchFamily="49" charset="0"/>
              </a:rPr>
              <a:t>V(t1, t2) :- 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 T1(t1), 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 T2(t2).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EBECEB-75EE-4645-B15B-3F3E9D201054}"/>
              </a:ext>
            </a:extLst>
          </p:cNvPr>
          <p:cNvSpPr txBox="1"/>
          <p:nvPr/>
        </p:nvSpPr>
        <p:spPr>
          <a:xfrm>
            <a:off x="513299" y="1745624"/>
            <a:ext cx="6102626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3200" dirty="0">
                <a:latin typeface="Consolas" panose="020B0609020204030204" pitchFamily="49" charset="0"/>
              </a:rPr>
              <a:t> T1.*, T2.* 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3200" dirty="0">
                <a:latin typeface="Consolas" panose="020B0609020204030204" pitchFamily="49" charset="0"/>
              </a:rPr>
              <a:t> T1, T2</a:t>
            </a:r>
          </a:p>
        </p:txBody>
      </p:sp>
      <p:graphicFrame>
        <p:nvGraphicFramePr>
          <p:cNvPr id="20" name="Table 8">
            <a:extLst>
              <a:ext uri="{FF2B5EF4-FFF2-40B4-BE49-F238E27FC236}">
                <a16:creationId xmlns:a16="http://schemas.microsoft.com/office/drawing/2014/main" id="{0AA7B719-A9E2-4667-A55D-72CB8C1E16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955780"/>
              </p:ext>
            </p:extLst>
          </p:nvPr>
        </p:nvGraphicFramePr>
        <p:xfrm>
          <a:off x="1896641" y="3913199"/>
          <a:ext cx="192916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21" name="Table 8">
            <a:extLst>
              <a:ext uri="{FF2B5EF4-FFF2-40B4-BE49-F238E27FC236}">
                <a16:creationId xmlns:a16="http://schemas.microsoft.com/office/drawing/2014/main" id="{469095F3-8624-4D77-832A-044DCF54A7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197189"/>
              </p:ext>
            </p:extLst>
          </p:nvPr>
        </p:nvGraphicFramePr>
        <p:xfrm>
          <a:off x="4644195" y="4333754"/>
          <a:ext cx="1653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</a:tbl>
          </a:graphicData>
        </a:graphic>
      </p:graphicFrame>
      <p:graphicFrame>
        <p:nvGraphicFramePr>
          <p:cNvPr id="22" name="Table 8">
            <a:extLst>
              <a:ext uri="{FF2B5EF4-FFF2-40B4-BE49-F238E27FC236}">
                <a16:creationId xmlns:a16="http://schemas.microsoft.com/office/drawing/2014/main" id="{887EED39-5845-4042-BD00-F018EC403C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904398"/>
              </p:ext>
            </p:extLst>
          </p:nvPr>
        </p:nvGraphicFramePr>
        <p:xfrm>
          <a:off x="7356916" y="3151199"/>
          <a:ext cx="2522321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879054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0955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769462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349216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830EE6D5-799E-4E31-9F81-B0440BA000A2}"/>
              </a:ext>
            </a:extLst>
          </p:cNvPr>
          <p:cNvSpPr txBox="1"/>
          <p:nvPr/>
        </p:nvSpPr>
        <p:spPr>
          <a:xfrm>
            <a:off x="4156726" y="469772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B5ABF3-7C80-4498-8C0B-4F2F0656E88C}"/>
              </a:ext>
            </a:extLst>
          </p:cNvPr>
          <p:cNvSpPr txBox="1"/>
          <p:nvPr/>
        </p:nvSpPr>
        <p:spPr>
          <a:xfrm>
            <a:off x="6543390" y="464293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00BB89-7A3C-41F3-8B5F-59F0F13C97BD}"/>
              </a:ext>
            </a:extLst>
          </p:cNvPr>
          <p:cNvSpPr txBox="1"/>
          <p:nvPr/>
        </p:nvSpPr>
        <p:spPr>
          <a:xfrm>
            <a:off x="4644195" y="6181429"/>
            <a:ext cx="36659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Multiply weights.</a:t>
            </a:r>
          </a:p>
        </p:txBody>
      </p:sp>
    </p:spTree>
    <p:extLst>
      <p:ext uri="{BB962C8B-B14F-4D97-AF65-F5344CB8AC3E}">
        <p14:creationId xmlns:p14="http://schemas.microsoft.com/office/powerpoint/2010/main" val="24838691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BC0B9-BA42-408F-A8A5-45BF50F61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4961"/>
            <a:ext cx="10515600" cy="1325563"/>
          </a:xfrm>
        </p:spPr>
        <p:txBody>
          <a:bodyPr/>
          <a:lstStyle/>
          <a:p>
            <a:r>
              <a:rPr lang="en-US" dirty="0"/>
              <a:t>Cartesian products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31CCA0-8264-4DCA-839A-FB551C7974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42321" y="3296071"/>
                <a:ext cx="7106479" cy="1099536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</a:t>
                </a:r>
                <a:br>
                  <a:rPr lang="en-US" dirty="0"/>
                </a:br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≝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>
                  <a:latin typeface="Consolas" panose="020B0609020204030204" pitchFamily="49" charset="0"/>
                </a:endParaRPr>
              </a:p>
              <a:p>
                <a:pPr marL="0" indent="0" algn="ctr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31CCA0-8264-4DCA-839A-FB551C7974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42321" y="3296071"/>
                <a:ext cx="7106479" cy="1099536"/>
              </a:xfrm>
              <a:blipFill>
                <a:blip r:embed="rId2"/>
                <a:stretch>
                  <a:fillRect t="-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DA9D8-2BA4-40D1-A00D-1A48311E0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A5AB9C-2AC8-41E1-8543-F5D8E1BEC7F7}"/>
              </a:ext>
            </a:extLst>
          </p:cNvPr>
          <p:cNvSpPr txBox="1"/>
          <p:nvPr/>
        </p:nvSpPr>
        <p:spPr>
          <a:xfrm>
            <a:off x="4639406" y="4591946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5DD5FD-90D5-4C29-B980-4AA1354B1AD4}"/>
              </a:ext>
            </a:extLst>
          </p:cNvPr>
          <p:cNvSpPr txBox="1"/>
          <p:nvPr/>
        </p:nvSpPr>
        <p:spPr>
          <a:xfrm>
            <a:off x="4639405" y="5521566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T2</a:t>
            </a:r>
            <a:endParaRPr lang="en-US" sz="2800" i="1" baseline="-25000" dirty="0"/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2AB7E6E3-34E8-4812-A878-1FFB4B1FA42D}"/>
              </a:ext>
            </a:extLst>
          </p:cNvPr>
          <p:cNvCxnSpPr>
            <a:cxnSpLocks/>
            <a:stCxn id="5" idx="3"/>
            <a:endCxn id="11" idx="0"/>
          </p:cNvCxnSpPr>
          <p:nvPr/>
        </p:nvCxnSpPr>
        <p:spPr>
          <a:xfrm>
            <a:off x="5181542" y="4853556"/>
            <a:ext cx="1138181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DE1AEAB8-D00B-4103-A067-AC1165091A8B}"/>
              </a:ext>
            </a:extLst>
          </p:cNvPr>
          <p:cNvCxnSpPr>
            <a:cxnSpLocks/>
            <a:stCxn id="6" idx="3"/>
            <a:endCxn id="11" idx="2"/>
          </p:cNvCxnSpPr>
          <p:nvPr/>
        </p:nvCxnSpPr>
        <p:spPr>
          <a:xfrm flipV="1">
            <a:off x="5181541" y="5521566"/>
            <a:ext cx="1138182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90AE97-E587-49BF-B4B5-A656AFAC8CEB}"/>
              </a:ext>
            </a:extLst>
          </p:cNvPr>
          <p:cNvSpPr txBox="1"/>
          <p:nvPr/>
        </p:nvSpPr>
        <p:spPr>
          <a:xfrm>
            <a:off x="6895380" y="5052522"/>
            <a:ext cx="388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V</a:t>
            </a:r>
          </a:p>
        </p:txBody>
      </p:sp>
      <p:cxnSp>
        <p:nvCxnSpPr>
          <p:cNvPr id="10" name="Connector: Elbow 19">
            <a:extLst>
              <a:ext uri="{FF2B5EF4-FFF2-40B4-BE49-F238E27FC236}">
                <a16:creationId xmlns:a16="http://schemas.microsoft.com/office/drawing/2014/main" id="{C54628B0-6101-40D4-AFDA-C5034101251E}"/>
              </a:ext>
            </a:extLst>
          </p:cNvPr>
          <p:cNvCxnSpPr>
            <a:cxnSpLocks/>
            <a:stCxn id="11" idx="3"/>
            <a:endCxn id="9" idx="1"/>
          </p:cNvCxnSpPr>
          <p:nvPr/>
        </p:nvCxnSpPr>
        <p:spPr>
          <a:xfrm flipV="1">
            <a:off x="6548507" y="5314132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CB34EB-42B7-4DFF-8B39-40A7A4E2F8A2}"/>
                  </a:ext>
                </a:extLst>
              </p:cNvPr>
              <p:cNvSpPr/>
              <p:nvPr/>
            </p:nvSpPr>
            <p:spPr>
              <a:xfrm>
                <a:off x="6090939" y="5115166"/>
                <a:ext cx="457568" cy="4064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↑×</m:t>
                      </m:r>
                    </m:oMath>
                  </m:oMathPara>
                </a14:m>
                <a:endParaRPr lang="en-US" sz="2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CB34EB-42B7-4DFF-8B39-40A7A4E2F8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939" y="5115166"/>
                <a:ext cx="457568" cy="406400"/>
              </a:xfrm>
              <a:prstGeom prst="rect">
                <a:avLst/>
              </a:prstGeom>
              <a:blipFill>
                <a:blip r:embed="rId3"/>
                <a:stretch>
                  <a:fillRect l="-6250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3E13663-E7B6-4739-ADA2-D5B32EDE0981}"/>
              </a:ext>
            </a:extLst>
          </p:cNvPr>
          <p:cNvSpPr txBox="1"/>
          <p:nvPr/>
        </p:nvSpPr>
        <p:spPr>
          <a:xfrm>
            <a:off x="7924800" y="1561308"/>
            <a:ext cx="331967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Consolas" panose="020B0609020204030204" pitchFamily="49" charset="0"/>
              </a:rPr>
              <a:t>V(t1, t2) :-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 T1(t1), 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 T2(t2).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EBECEB-75EE-4645-B15B-3F3E9D201054}"/>
              </a:ext>
            </a:extLst>
          </p:cNvPr>
          <p:cNvSpPr txBox="1"/>
          <p:nvPr/>
        </p:nvSpPr>
        <p:spPr>
          <a:xfrm>
            <a:off x="513299" y="1745624"/>
            <a:ext cx="6102626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3200" dirty="0">
                <a:latin typeface="Consolas" panose="020B0609020204030204" pitchFamily="49" charset="0"/>
              </a:rPr>
              <a:t> T1.*, T1.* 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3200" dirty="0">
                <a:latin typeface="Consolas" panose="020B0609020204030204" pitchFamily="49" charset="0"/>
              </a:rPr>
              <a:t> T1, T2</a:t>
            </a:r>
          </a:p>
        </p:txBody>
      </p:sp>
    </p:spTree>
    <p:extLst>
      <p:ext uri="{BB962C8B-B14F-4D97-AF65-F5344CB8AC3E}">
        <p14:creationId xmlns:p14="http://schemas.microsoft.com/office/powerpoint/2010/main" val="386929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60CCE-3954-4785-8E92-1AE6EC14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</a:t>
            </a:r>
            <a:r>
              <a:rPr lang="en-US" dirty="0" err="1"/>
              <a:t>Equi</a:t>
            </a:r>
            <a:r>
              <a:rPr lang="en-US" dirty="0"/>
              <a:t>)Joins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FDD0F-08D6-4B23-B2EA-390B4EC3F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73</a:t>
            </a:fld>
            <a:endParaRPr lang="en-US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3CE41FB-D8F1-4DB7-A30F-B5FDA91FF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600" y="1749807"/>
            <a:ext cx="5609228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Name, Age </a:t>
            </a:r>
            <a:r>
              <a:rPr lang="en-US" alt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T1</a:t>
            </a:r>
            <a:b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JOIN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T2</a:t>
            </a:r>
            <a:b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ON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en-US" sz="3200" dirty="0">
                <a:latin typeface="Consolas" panose="020B0609020204030204" pitchFamily="49" charset="0"/>
              </a:rPr>
              <a:t>T1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en-US" sz="3200" dirty="0">
                <a:latin typeface="Consolas" panose="020B0609020204030204" pitchFamily="49" charset="0"/>
              </a:rPr>
              <a:t>Name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=T2.</a:t>
            </a:r>
            <a:r>
              <a:rPr lang="en-US" altLang="en-US" sz="3200" dirty="0">
                <a:latin typeface="Consolas" panose="020B0609020204030204" pitchFamily="49" charset="0"/>
              </a:rPr>
              <a:t>Name</a:t>
            </a:r>
            <a:endParaRPr kumimoji="0" lang="en-US" altLang="en-US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5185D5-55E5-4814-85C0-46121164C541}"/>
              </a:ext>
            </a:extLst>
          </p:cNvPr>
          <p:cNvSpPr txBox="1"/>
          <p:nvPr/>
        </p:nvSpPr>
        <p:spPr>
          <a:xfrm>
            <a:off x="7209305" y="1751490"/>
            <a:ext cx="4815399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O(Name, Age) :-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  T1(Name, Age),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  T2(Name, _).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EDA164-C992-43FD-8889-97CC1FB87062}"/>
              </a:ext>
            </a:extLst>
          </p:cNvPr>
          <p:cNvSpPr txBox="1"/>
          <p:nvPr/>
        </p:nvSpPr>
        <p:spPr>
          <a:xfrm>
            <a:off x="4415683" y="4223887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62DA53-9E0D-4C0A-8933-83F6A914EE75}"/>
              </a:ext>
            </a:extLst>
          </p:cNvPr>
          <p:cNvSpPr txBox="1"/>
          <p:nvPr/>
        </p:nvSpPr>
        <p:spPr>
          <a:xfrm>
            <a:off x="4415682" y="5153507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T2</a:t>
            </a:r>
            <a:endParaRPr lang="en-US" sz="2800" i="1" baseline="-25000" dirty="0"/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9E88D640-DDD8-4FD5-82C8-D06545893327}"/>
              </a:ext>
            </a:extLst>
          </p:cNvPr>
          <p:cNvCxnSpPr>
            <a:cxnSpLocks/>
            <a:stCxn id="16" idx="3"/>
            <a:endCxn id="22" idx="0"/>
          </p:cNvCxnSpPr>
          <p:nvPr/>
        </p:nvCxnSpPr>
        <p:spPr>
          <a:xfrm>
            <a:off x="4957819" y="4485497"/>
            <a:ext cx="1138181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743341BA-F5F1-4862-8BDE-07882CA28B1D}"/>
              </a:ext>
            </a:extLst>
          </p:cNvPr>
          <p:cNvCxnSpPr>
            <a:cxnSpLocks/>
            <a:stCxn id="17" idx="3"/>
            <a:endCxn id="22" idx="2"/>
          </p:cNvCxnSpPr>
          <p:nvPr/>
        </p:nvCxnSpPr>
        <p:spPr>
          <a:xfrm flipV="1">
            <a:off x="4957818" y="5153507"/>
            <a:ext cx="1138182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19">
            <a:extLst>
              <a:ext uri="{FF2B5EF4-FFF2-40B4-BE49-F238E27FC236}">
                <a16:creationId xmlns:a16="http://schemas.microsoft.com/office/drawing/2014/main" id="{91087356-4BF9-41F8-9C1E-A71BB171D66A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6324784" y="4946073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6008831-A7DC-4CE1-9337-65C19C53E887}"/>
                  </a:ext>
                </a:extLst>
              </p:cNvPr>
              <p:cNvSpPr/>
              <p:nvPr/>
            </p:nvSpPr>
            <p:spPr>
              <a:xfrm>
                <a:off x="5867216" y="4747107"/>
                <a:ext cx="457568" cy="4064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↑×</m:t>
                      </m:r>
                    </m:oMath>
                  </m:oMathPara>
                </a14:m>
                <a:endParaRPr lang="en-US" sz="2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6008831-A7DC-4CE1-9337-65C19C53E8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216" y="4747107"/>
                <a:ext cx="457568" cy="406400"/>
              </a:xfrm>
              <a:prstGeom prst="rect">
                <a:avLst/>
              </a:prstGeom>
              <a:blipFill>
                <a:blip r:embed="rId2"/>
                <a:stretch>
                  <a:fillRect l="-6173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9971C93-2CAF-4D5C-AD8B-583E487B763F}"/>
                  </a:ext>
                </a:extLst>
              </p:cNvPr>
              <p:cNvSpPr/>
              <p:nvPr/>
            </p:nvSpPr>
            <p:spPr>
              <a:xfrm>
                <a:off x="6671656" y="4760607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9971C93-2CAF-4D5C-AD8B-583E487B76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656" y="4760607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6">
            <a:extLst>
              <a:ext uri="{FF2B5EF4-FFF2-40B4-BE49-F238E27FC236}">
                <a16:creationId xmlns:a16="http://schemas.microsoft.com/office/drawing/2014/main" id="{BB4CD8E2-B6A4-4DFC-9463-716587F2854A}"/>
              </a:ext>
            </a:extLst>
          </p:cNvPr>
          <p:cNvCxnSpPr>
            <a:cxnSpLocks/>
            <a:stCxn id="23" idx="3"/>
            <a:endCxn id="25" idx="1"/>
          </p:cNvCxnSpPr>
          <p:nvPr/>
        </p:nvCxnSpPr>
        <p:spPr>
          <a:xfrm>
            <a:off x="7183889" y="4946073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5BFFDE89-1E6F-4E4F-812D-6DE8B1A7E2EB}"/>
              </a:ext>
            </a:extLst>
          </p:cNvPr>
          <p:cNvSpPr/>
          <p:nvPr/>
        </p:nvSpPr>
        <p:spPr>
          <a:xfrm>
            <a:off x="7513625" y="4760607"/>
            <a:ext cx="391359" cy="37253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V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25889D-4AFF-4CF1-8624-D8036DEB5E35}"/>
              </a:ext>
            </a:extLst>
          </p:cNvPr>
          <p:cNvSpPr txBox="1"/>
          <p:nvPr/>
        </p:nvSpPr>
        <p:spPr>
          <a:xfrm>
            <a:off x="3462325" y="5640148"/>
            <a:ext cx="62128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Cartesian product followed by filtering.</a:t>
            </a:r>
          </a:p>
        </p:txBody>
      </p:sp>
    </p:spTree>
    <p:extLst>
      <p:ext uri="{BB962C8B-B14F-4D97-AF65-F5344CB8AC3E}">
        <p14:creationId xmlns:p14="http://schemas.microsoft.com/office/powerpoint/2010/main" val="60208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ontainer, can, gear&#10;&#10;Description automatically generated">
            <a:extLst>
              <a:ext uri="{FF2B5EF4-FFF2-40B4-BE49-F238E27FC236}">
                <a16:creationId xmlns:a16="http://schemas.microsoft.com/office/drawing/2014/main" id="{E2CFC8C4-DB34-4C74-9370-B5898FA478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r="19856"/>
          <a:stretch/>
        </p:blipFill>
        <p:spPr>
          <a:xfrm>
            <a:off x="10480766" y="1225"/>
            <a:ext cx="1711234" cy="2744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F113F7-1D78-40C2-8950-188728244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DSP Filters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84222A-0CFB-481E-8C6E-D5EB9A6967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8394" y="1541418"/>
                <a:ext cx="10755406" cy="513370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Most circuits in DSP are composed of linear, time-invariant blocks</a:t>
                </a:r>
              </a:p>
              <a:p>
                <a:r>
                  <a:rPr lang="en-US" dirty="0"/>
                  <a:t>These have some very nice mathematical properties </a:t>
                </a:r>
              </a:p>
              <a:p>
                <a:pPr lvl="1"/>
                <a:r>
                  <a:rPr lang="en-US" dirty="0"/>
                  <a:t>In particular, their output is fully described by their response to an “impulse”</a:t>
                </a:r>
                <a:br>
                  <a:rPr lang="en-US" dirty="0"/>
                </a:br>
                <a:r>
                  <a:rPr lang="en-US" dirty="0"/>
                  <a:t>(the stream 1,0,0,0…)</a:t>
                </a:r>
              </a:p>
              <a:p>
                <a:pPr lvl="1"/>
                <a:r>
                  <a:rPr lang="en-US" dirty="0"/>
                  <a:t>Given their impulse response R and an input signal S,</a:t>
                </a:r>
                <a:br>
                  <a:rPr lang="en-US" dirty="0"/>
                </a:br>
                <a:r>
                  <a:rPr lang="en-US" dirty="0"/>
                  <a:t>the output is R * S – the convolution of R and S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is an IIR filter – Infinite Impulse Response (1,1,1,1,…)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is a FIR filter – Finite Impulse Response (1,-1,0,0,….)</a:t>
                </a:r>
              </a:p>
              <a:p>
                <a:r>
                  <a:rPr lang="en-US" dirty="0"/>
                  <a:t>However, many of the computations we will need are </a:t>
                </a:r>
                <a:r>
                  <a:rPr lang="en-US" b="1" dirty="0"/>
                  <a:t>not</a:t>
                </a:r>
                <a:r>
                  <a:rPr lang="en-US" dirty="0"/>
                  <a:t> linear</a:t>
                </a:r>
              </a:p>
              <a:p>
                <a:pPr lvl="1"/>
                <a:r>
                  <a:rPr lang="en-US" dirty="0"/>
                  <a:t>So most of the beautiful DSP theory does not apply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84222A-0CFB-481E-8C6E-D5EB9A6967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8394" y="1541418"/>
                <a:ext cx="10755406" cy="5133702"/>
              </a:xfrm>
              <a:blipFill>
                <a:blip r:embed="rId3"/>
                <a:stretch>
                  <a:fillRect l="-1020" t="-2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1760E-D062-4C71-BDC2-4BDFAF670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488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05A6A-58FD-4E8E-9010-88626DFEE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2000"/>
          </a:xfrm>
        </p:spPr>
        <p:txBody>
          <a:bodyPr/>
          <a:lstStyle/>
          <a:p>
            <a:r>
              <a:rPr lang="en-US"/>
              <a:t>Relation </a:t>
            </a:r>
            <a:r>
              <a:rPr lang="en-US" dirty="0"/>
              <a:t>to synchronous digital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88CD12-E046-4FF1-A3D4-9A8B66FC99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0594" y="1220379"/>
                <a:ext cx="7091302" cy="555053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Combinational logic (acyclic graphs) </a:t>
                </a:r>
              </a:p>
              <a:p>
                <a:pPr lvl="1"/>
                <a:r>
                  <a:rPr lang="en-US" dirty="0"/>
                  <a:t>“Instantaneous” propagation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Flip-flops or latches (memory elements)</a:t>
                </a:r>
              </a:p>
              <a:p>
                <a:pPr lvl="1"/>
                <a:r>
                  <a:rPr lang="en-US" dirty="0"/>
                  <a:t>Clocked elements</a:t>
                </a:r>
              </a:p>
              <a:p>
                <a:pPr lvl="1"/>
                <a:r>
                  <a:rPr lang="en-US" dirty="0"/>
                  <a:t>Remember value from previous clock</a:t>
                </a:r>
              </a:p>
              <a:p>
                <a:pPr lvl="1"/>
                <a:r>
                  <a:rPr lang="en-US" dirty="0"/>
                  <a:t>This is our delay element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Sequential circuits</a:t>
                </a:r>
              </a:p>
              <a:p>
                <a:pPr lvl="1"/>
                <a:r>
                  <a:rPr lang="en-US" dirty="0"/>
                  <a:t>Combinational logic</a:t>
                </a:r>
              </a:p>
              <a:p>
                <a:pPr lvl="1"/>
                <a:r>
                  <a:rPr lang="en-US" dirty="0"/>
                  <a:t>All back-edges must go through a latch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88CD12-E046-4FF1-A3D4-9A8B66FC99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0594" y="1220379"/>
                <a:ext cx="7091302" cy="5550535"/>
              </a:xfrm>
              <a:blipFill>
                <a:blip r:embed="rId2"/>
                <a:stretch>
                  <a:fillRect l="-1548" t="-1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E69DC-DB88-4A86-9AF1-C9EE88F94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75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4A66844-AFAF-473E-BDF7-261B7FF4E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62707" y="2090330"/>
            <a:ext cx="3200400" cy="7334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DF1CD8-5238-47A4-940E-19A4AF142F55}"/>
              </a:ext>
            </a:extLst>
          </p:cNvPr>
          <p:cNvSpPr/>
          <p:nvPr/>
        </p:nvSpPr>
        <p:spPr>
          <a:xfrm>
            <a:off x="7596591" y="3455330"/>
            <a:ext cx="423746" cy="746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4939E5A-EBC9-4B3B-AAA1-5E5517661D92}"/>
              </a:ext>
            </a:extLst>
          </p:cNvPr>
          <p:cNvSpPr/>
          <p:nvPr/>
        </p:nvSpPr>
        <p:spPr>
          <a:xfrm flipV="1">
            <a:off x="7699182" y="3455330"/>
            <a:ext cx="218564" cy="179387"/>
          </a:xfrm>
          <a:prstGeom prst="triangle">
            <a:avLst>
              <a:gd name="adj" fmla="val 4795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5ABF12-9339-451A-8355-DB4CA23FCE17}"/>
              </a:ext>
            </a:extLst>
          </p:cNvPr>
          <p:cNvCxnSpPr>
            <a:cxnSpLocks/>
          </p:cNvCxnSpPr>
          <p:nvPr/>
        </p:nvCxnSpPr>
        <p:spPr>
          <a:xfrm>
            <a:off x="7196634" y="3857010"/>
            <a:ext cx="399957" cy="0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01ED65-AA33-434C-BB79-827BD1659DBE}"/>
              </a:ext>
            </a:extLst>
          </p:cNvPr>
          <p:cNvCxnSpPr>
            <a:cxnSpLocks/>
          </p:cNvCxnSpPr>
          <p:nvPr/>
        </p:nvCxnSpPr>
        <p:spPr>
          <a:xfrm>
            <a:off x="8020339" y="3857010"/>
            <a:ext cx="399957" cy="0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A308A3-D30C-4515-AFB3-094CBDC06F8D}"/>
              </a:ext>
            </a:extLst>
          </p:cNvPr>
          <p:cNvCxnSpPr>
            <a:cxnSpLocks/>
            <a:endCxn id="10" idx="3"/>
          </p:cNvCxnSpPr>
          <p:nvPr/>
        </p:nvCxnSpPr>
        <p:spPr>
          <a:xfrm>
            <a:off x="7804003" y="3235651"/>
            <a:ext cx="0" cy="219679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ADF7DDB-1BBD-4AD1-A597-3DA10A6CA18A}"/>
              </a:ext>
            </a:extLst>
          </p:cNvPr>
          <p:cNvSpPr txBox="1"/>
          <p:nvPr/>
        </p:nvSpPr>
        <p:spPr>
          <a:xfrm>
            <a:off x="7491896" y="29264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clock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D9FEDB-7B4E-4A00-A05B-C1B0FC89D1D5}"/>
              </a:ext>
            </a:extLst>
          </p:cNvPr>
          <p:cNvSpPr/>
          <p:nvPr/>
        </p:nvSpPr>
        <p:spPr>
          <a:xfrm>
            <a:off x="8071460" y="4535382"/>
            <a:ext cx="1783739" cy="746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Combinational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circuit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70FD58-531B-4CC0-A2E4-99B10C1BEA0D}"/>
              </a:ext>
            </a:extLst>
          </p:cNvPr>
          <p:cNvSpPr/>
          <p:nvPr/>
        </p:nvSpPr>
        <p:spPr>
          <a:xfrm>
            <a:off x="8831252" y="5427695"/>
            <a:ext cx="423746" cy="746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2D41EF28-A88E-4475-9D03-F3369E9A86EC}"/>
              </a:ext>
            </a:extLst>
          </p:cNvPr>
          <p:cNvSpPr/>
          <p:nvPr/>
        </p:nvSpPr>
        <p:spPr>
          <a:xfrm flipV="1">
            <a:off x="8933843" y="5427695"/>
            <a:ext cx="218564" cy="179387"/>
          </a:xfrm>
          <a:prstGeom prst="triangle">
            <a:avLst>
              <a:gd name="adj" fmla="val 4795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5F5EF56-6907-4A32-9810-1622936956AD}"/>
              </a:ext>
            </a:extLst>
          </p:cNvPr>
          <p:cNvCxnSpPr>
            <a:cxnSpLocks/>
          </p:cNvCxnSpPr>
          <p:nvPr/>
        </p:nvCxnSpPr>
        <p:spPr>
          <a:xfrm>
            <a:off x="7491896" y="4744216"/>
            <a:ext cx="579564" cy="0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43A4F78-5602-41B6-B13F-67E5BE95487A}"/>
              </a:ext>
            </a:extLst>
          </p:cNvPr>
          <p:cNvCxnSpPr>
            <a:cxnSpLocks/>
          </p:cNvCxnSpPr>
          <p:nvPr/>
        </p:nvCxnSpPr>
        <p:spPr>
          <a:xfrm>
            <a:off x="9855199" y="4744216"/>
            <a:ext cx="579564" cy="0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4057E20-B4EA-4ECC-8D48-3232EB085E27}"/>
              </a:ext>
            </a:extLst>
          </p:cNvPr>
          <p:cNvCxnSpPr>
            <a:cxnSpLocks/>
            <a:stCxn id="27" idx="3"/>
            <a:endCxn id="29" idx="3"/>
          </p:cNvCxnSpPr>
          <p:nvPr/>
        </p:nvCxnSpPr>
        <p:spPr>
          <a:xfrm flipH="1">
            <a:off x="9254998" y="4908694"/>
            <a:ext cx="600201" cy="892313"/>
          </a:xfrm>
          <a:prstGeom prst="bentConnector3">
            <a:avLst>
              <a:gd name="adj1" fmla="val -38087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5">
            <a:extLst>
              <a:ext uri="{FF2B5EF4-FFF2-40B4-BE49-F238E27FC236}">
                <a16:creationId xmlns:a16="http://schemas.microsoft.com/office/drawing/2014/main" id="{A6A10C2D-A9F8-4018-A041-3A7A8EFE19F3}"/>
              </a:ext>
            </a:extLst>
          </p:cNvPr>
          <p:cNvCxnSpPr>
            <a:cxnSpLocks/>
            <a:stCxn id="29" idx="1"/>
            <a:endCxn id="27" idx="1"/>
          </p:cNvCxnSpPr>
          <p:nvPr/>
        </p:nvCxnSpPr>
        <p:spPr>
          <a:xfrm rot="10800000">
            <a:off x="8071460" y="4908695"/>
            <a:ext cx="759792" cy="892313"/>
          </a:xfrm>
          <a:prstGeom prst="bentConnector3">
            <a:avLst>
              <a:gd name="adj1" fmla="val 130087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FDA758E5-6FE3-4D0D-B1CA-A27033326303}"/>
              </a:ext>
            </a:extLst>
          </p:cNvPr>
          <p:cNvSpPr txBox="1"/>
          <p:nvPr/>
        </p:nvSpPr>
        <p:spPr>
          <a:xfrm>
            <a:off x="6864250" y="455955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5CAE5C4-1CC0-4DF1-B679-209167B654EF}"/>
              </a:ext>
            </a:extLst>
          </p:cNvPr>
          <p:cNvSpPr txBox="1"/>
          <p:nvPr/>
        </p:nvSpPr>
        <p:spPr>
          <a:xfrm>
            <a:off x="10432809" y="455955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87C23A5-A06A-41E6-B35F-6CFDC268CB77}"/>
              </a:ext>
            </a:extLst>
          </p:cNvPr>
          <p:cNvSpPr txBox="1"/>
          <p:nvPr/>
        </p:nvSpPr>
        <p:spPr>
          <a:xfrm>
            <a:off x="9254998" y="5837347"/>
            <a:ext cx="644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state</a:t>
            </a:r>
          </a:p>
        </p:txBody>
      </p:sp>
    </p:spTree>
    <p:extLst>
      <p:ext uri="{BB962C8B-B14F-4D97-AF65-F5344CB8AC3E}">
        <p14:creationId xmlns:p14="http://schemas.microsoft.com/office/powerpoint/2010/main" val="357552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6" grpId="0"/>
      <p:bldP spid="27" grpId="0" animBg="1"/>
      <p:bldP spid="29" grpId="0" animBg="1"/>
      <p:bldP spid="30" grpId="0" animBg="1"/>
      <p:bldP spid="42" grpId="0"/>
      <p:bldP spid="43" grpId="0"/>
      <p:bldP spid="4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029E4-0907-4468-8F29-A620C764B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Synchronous circuits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79EA1-7933-4943-B377-FB82C65DC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entire state is stored in latches</a:t>
            </a:r>
          </a:p>
          <a:p>
            <a:pPr lvl="1"/>
            <a:r>
              <a:rPr lang="en-US" dirty="0"/>
              <a:t>State summarizes the entire history of the circuit</a:t>
            </a:r>
          </a:p>
          <a:p>
            <a:pPr lvl="1"/>
            <a:r>
              <a:rPr lang="en-US" dirty="0"/>
              <a:t>State = checkpoint. </a:t>
            </a:r>
          </a:p>
          <a:p>
            <a:r>
              <a:rPr lang="en-US" dirty="0"/>
              <a:t>Optimizations such as retiming can be used to minimize state</a:t>
            </a:r>
          </a:p>
          <a:p>
            <a:pPr lvl="1"/>
            <a:r>
              <a:rPr lang="en-US" dirty="0"/>
              <a:t>Retiming moves around latches without changing the circuit semantics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FEDAB-B0A7-4EEF-A019-8B5DB13FB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775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3CCDB-C301-4CC7-9980-75C9BFBF3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" y="365125"/>
            <a:ext cx="11795759" cy="1325563"/>
          </a:xfrm>
        </p:spPr>
        <p:txBody>
          <a:bodyPr/>
          <a:lstStyle/>
          <a:p>
            <a:r>
              <a:rPr lang="en-US" dirty="0"/>
              <a:t>DBSP vs Differential Dataflow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523FD5-3B58-40F8-B208-B317B74BDA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453" y="1589164"/>
                <a:ext cx="11579997" cy="476718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DBSP is inspired by DD</a:t>
                </a:r>
              </a:p>
              <a:p>
                <a:r>
                  <a:rPr lang="en-US" sz="2400" dirty="0">
                    <a:hlinkClick r:id="rId2"/>
                  </a:rPr>
                  <a:t>https://github.com/TimelyDataflow/differential-dataflow</a:t>
                </a:r>
                <a:r>
                  <a:rPr lang="en-US" dirty="0"/>
                  <a:t> </a:t>
                </a:r>
              </a:p>
              <a:p>
                <a:r>
                  <a:rPr lang="en-US" dirty="0"/>
                  <a:t>DBSP is much simpler than DD</a:t>
                </a:r>
              </a:p>
              <a:p>
                <a:pPr lvl="1"/>
                <a:r>
                  <a:rPr lang="en-US" dirty="0"/>
                  <a:t>DD has the notion of “change” built-in</a:t>
                </a:r>
              </a:p>
              <a:p>
                <a:pPr lvl="1"/>
                <a:r>
                  <a:rPr lang="en-US" dirty="0"/>
                  <a:t>In DBSP the changes are obtained by using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dirty="0"/>
              </a:p>
              <a:p>
                <a:r>
                  <a:rPr lang="en-US" dirty="0"/>
                  <a:t>DD is more general</a:t>
                </a:r>
              </a:p>
              <a:p>
                <a:pPr lvl="1"/>
                <a:r>
                  <a:rPr lang="en-US" dirty="0"/>
                  <a:t>DBSP requires that input changes are streamed in time order</a:t>
                </a:r>
              </a:p>
              <a:p>
                <a:pPr lvl="1"/>
                <a:r>
                  <a:rPr lang="en-US" dirty="0"/>
                  <a:t>In DD changes can be made at any time, not just in time order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523FD5-3B58-40F8-B208-B317B74BDA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453" y="1589164"/>
                <a:ext cx="11579997" cy="4767186"/>
              </a:xfrm>
              <a:blipFill>
                <a:blip r:embed="rId3"/>
                <a:stretch>
                  <a:fillRect l="-947" t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26322-8D55-4702-8174-35A5E5E46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859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D7AD2-ED4F-4A0F-A02C-CBB230576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computations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1C10E-548C-4F07-9E97-CEC2C84B7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BB5D4E-F8D1-46E6-AAC2-B4C08C5568E9}"/>
              </a:ext>
            </a:extLst>
          </p:cNvPr>
          <p:cNvSpPr txBox="1"/>
          <p:nvPr/>
        </p:nvSpPr>
        <p:spPr>
          <a:xfrm>
            <a:off x="838200" y="2076063"/>
            <a:ext cx="4151466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Very nasty in SQL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ACDC5B-2A74-41A8-8A05-49632D071370}"/>
              </a:ext>
            </a:extLst>
          </p:cNvPr>
          <p:cNvSpPr txBox="1"/>
          <p:nvPr/>
        </p:nvSpPr>
        <p:spPr>
          <a:xfrm>
            <a:off x="5649619" y="1841952"/>
            <a:ext cx="60960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Consolas" panose="020B0609020204030204" pitchFamily="49" charset="0"/>
              </a:rPr>
              <a:t>Reach(x, y) :- 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 Edge(x, z), Reach(z, y).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84579B-6A67-4BC1-80E6-19D95068AEC3}"/>
              </a:ext>
            </a:extLst>
          </p:cNvPr>
          <p:cNvSpPr txBox="1"/>
          <p:nvPr/>
        </p:nvSpPr>
        <p:spPr>
          <a:xfrm>
            <a:off x="549966" y="3716083"/>
            <a:ext cx="111517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The implementation iterates until convergence.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We will introduce two new circuit elements to create (inner) loops.</a:t>
            </a:r>
          </a:p>
        </p:txBody>
      </p:sp>
    </p:spTree>
    <p:extLst>
      <p:ext uri="{BB962C8B-B14F-4D97-AF65-F5344CB8AC3E}">
        <p14:creationId xmlns:p14="http://schemas.microsoft.com/office/powerpoint/2010/main" val="4927286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B5D27-7DCC-4A23-B282-B63B36F4D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streams from scalars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12BF5A-964C-44DB-89FA-DF478D5589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An operator that creates a stream from a scalar value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≝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&amp;0,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dirty="0"/>
              </a:p>
              <a:p>
                <a:endParaRPr 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12BF5A-964C-44DB-89FA-DF478D5589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6E918-7EA7-4D9D-90F3-7FBF03436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B37599-95A1-41DD-B0A1-52612ED93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650" y="3691995"/>
            <a:ext cx="2246653" cy="6641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A96B9A-EB4F-4BAA-B556-79B897DB0997}"/>
              </a:ext>
            </a:extLst>
          </p:cNvPr>
          <p:cNvSpPr txBox="1"/>
          <p:nvPr/>
        </p:nvSpPr>
        <p:spPr>
          <a:xfrm>
            <a:off x="4673600" y="4720167"/>
            <a:ext cx="905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scalar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5EA64A-AB49-48F0-9A75-C1E5AC08E55D}"/>
              </a:ext>
            </a:extLst>
          </p:cNvPr>
          <p:cNvSpPr txBox="1"/>
          <p:nvPr/>
        </p:nvSpPr>
        <p:spPr>
          <a:xfrm>
            <a:off x="5930900" y="4729136"/>
            <a:ext cx="105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stream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C88421-A309-402D-BC7A-85DBFB7B282F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5105400" y="4001297"/>
            <a:ext cx="20728" cy="71887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D54C75-85FF-497A-AE2C-1B7ED486756F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6151885" y="4001294"/>
            <a:ext cx="306018" cy="7278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473FA92-B774-49C4-9CEA-C87D8F0F182E}"/>
              </a:ext>
            </a:extLst>
          </p:cNvPr>
          <p:cNvSpPr txBox="1"/>
          <p:nvPr/>
        </p:nvSpPr>
        <p:spPr>
          <a:xfrm>
            <a:off x="4746811" y="517656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E4A0BF-7F05-4252-A80F-248C15CF21C1}"/>
              </a:ext>
            </a:extLst>
          </p:cNvPr>
          <p:cNvSpPr txBox="1"/>
          <p:nvPr/>
        </p:nvSpPr>
        <p:spPr>
          <a:xfrm>
            <a:off x="6000065" y="5176567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9, 0, 0, 0, 0, 0, …</a:t>
            </a:r>
          </a:p>
        </p:txBody>
      </p:sp>
    </p:spTree>
    <p:extLst>
      <p:ext uri="{BB962C8B-B14F-4D97-AF65-F5344CB8AC3E}">
        <p14:creationId xmlns:p14="http://schemas.microsoft.com/office/powerpoint/2010/main" val="3316610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66288E-0FCB-488B-BB38-87E429701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26" y="1139527"/>
            <a:ext cx="4989976" cy="2289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79C3B-5501-4B78-BDE4-2AFA13C79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What is incremental computation?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EB0E0A-7022-4DFD-8B4B-7904A0A4BA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43818"/>
                <a:ext cx="10515600" cy="537765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Consider a program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Change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“slightly”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In general, this is hard to even define precisely</a:t>
                </a:r>
              </a:p>
              <a:p>
                <a:r>
                  <a:rPr lang="en-US" dirty="0"/>
                  <a:t>But it works great for databases:</a:t>
                </a:r>
              </a:p>
              <a:p>
                <a:pPr lvl="1"/>
                <a:r>
                  <a:rPr lang="en-US" dirty="0"/>
                  <a:t>Databases have a natural notion of “changes”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is a query,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is a set of tables,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is a transaction</a:t>
                </a:r>
              </a:p>
              <a:p>
                <a:pPr lvl="1"/>
                <a:r>
                  <a:rPr lang="en-US" dirty="0"/>
                  <a:t>Usually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≪|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≪|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EB0E0A-7022-4DFD-8B4B-7904A0A4BA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43818"/>
                <a:ext cx="10515600" cy="5377657"/>
              </a:xfrm>
              <a:blipFill>
                <a:blip r:embed="rId3"/>
                <a:stretch>
                  <a:fillRect l="-1043" t="-1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26AB7-F2B7-4F2C-81CE-A501CB90C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F4E8D15-3F12-4AE8-A7E4-19C744705087}"/>
                  </a:ext>
                </a:extLst>
              </p:cNvPr>
              <p:cNvSpPr/>
              <p:nvPr/>
            </p:nvSpPr>
            <p:spPr>
              <a:xfrm>
                <a:off x="4279012" y="1869941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F4E8D15-3F12-4AE8-A7E4-19C7447050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012" y="1869941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F0AEA0-1EFD-43DA-B1F3-4CDB0F4D8DD2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003495" y="2117438"/>
            <a:ext cx="275517" cy="107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256AADB-8FF1-4B62-8706-E21EF4E05CB3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5011378" y="2122625"/>
            <a:ext cx="318394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A44CD4A-AE96-4C45-AF99-B17DE5DB1566}"/>
                  </a:ext>
                </a:extLst>
              </p:cNvPr>
              <p:cNvSpPr txBox="1"/>
              <p:nvPr/>
            </p:nvSpPr>
            <p:spPr>
              <a:xfrm>
                <a:off x="3670455" y="1932772"/>
                <a:ext cx="3330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A44CD4A-AE96-4C45-AF99-B17DE5DB1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0455" y="1932772"/>
                <a:ext cx="33304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F7EFDA-FCE2-405C-B235-85403DACFB4B}"/>
                  </a:ext>
                </a:extLst>
              </p:cNvPr>
              <p:cNvSpPr txBox="1"/>
              <p:nvPr/>
            </p:nvSpPr>
            <p:spPr>
              <a:xfrm>
                <a:off x="5329772" y="1949058"/>
                <a:ext cx="3986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F7EFDA-FCE2-405C-B235-85403DACF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772" y="1949058"/>
                <a:ext cx="39869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FE1B54-3DE8-4D9C-8727-1DF5D2A0C22C}"/>
                  </a:ext>
                </a:extLst>
              </p:cNvPr>
              <p:cNvSpPr/>
              <p:nvPr/>
            </p:nvSpPr>
            <p:spPr>
              <a:xfrm>
                <a:off x="4279013" y="2890988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FE1B54-3DE8-4D9C-8727-1DF5D2A0C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013" y="2890988"/>
                <a:ext cx="732366" cy="5164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2DA7D2-4DE9-4F7F-92B2-F9979731EEA2}"/>
              </a:ext>
            </a:extLst>
          </p:cNvPr>
          <p:cNvCxnSpPr>
            <a:cxnSpLocks/>
            <a:stCxn id="16" idx="3"/>
            <a:endCxn id="13" idx="1"/>
          </p:cNvCxnSpPr>
          <p:nvPr/>
        </p:nvCxnSpPr>
        <p:spPr>
          <a:xfrm>
            <a:off x="3987495" y="3143672"/>
            <a:ext cx="29151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8511C1-3FCB-4D06-A2D0-E553A0FBFDCE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5011379" y="3143672"/>
            <a:ext cx="318394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E8CB39-4048-457F-8185-1FFDA8233DAD}"/>
                  </a:ext>
                </a:extLst>
              </p:cNvPr>
              <p:cNvSpPr txBox="1"/>
              <p:nvPr/>
            </p:nvSpPr>
            <p:spPr>
              <a:xfrm>
                <a:off x="3094110" y="2959006"/>
                <a:ext cx="893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E8CB39-4048-457F-8185-1FFDA8233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110" y="2959006"/>
                <a:ext cx="89338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FF31B0E-8F06-45BF-A520-559B802EB198}"/>
                  </a:ext>
                </a:extLst>
              </p:cNvPr>
              <p:cNvSpPr txBox="1"/>
              <p:nvPr/>
            </p:nvSpPr>
            <p:spPr>
              <a:xfrm>
                <a:off x="5329773" y="2970105"/>
                <a:ext cx="9734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FF31B0E-8F06-45BF-A520-559B802EB1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773" y="2970105"/>
                <a:ext cx="97340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C974C45-0983-4FC4-933B-431598929938}"/>
              </a:ext>
            </a:extLst>
          </p:cNvPr>
          <p:cNvCxnSpPr/>
          <p:nvPr/>
        </p:nvCxnSpPr>
        <p:spPr>
          <a:xfrm>
            <a:off x="5497417" y="2318390"/>
            <a:ext cx="0" cy="6517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112FF3E-0C65-491E-9AE6-10187A46507B}"/>
              </a:ext>
            </a:extLst>
          </p:cNvPr>
          <p:cNvSpPr txBox="1"/>
          <p:nvPr/>
        </p:nvSpPr>
        <p:spPr>
          <a:xfrm>
            <a:off x="5497318" y="2416107"/>
            <a:ext cx="704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reuse</a:t>
            </a:r>
          </a:p>
        </p:txBody>
      </p:sp>
    </p:spTree>
    <p:extLst>
      <p:ext uri="{BB962C8B-B14F-4D97-AF65-F5344CB8AC3E}">
        <p14:creationId xmlns:p14="http://schemas.microsoft.com/office/powerpoint/2010/main" val="410839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  <p:bldP spid="21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416AD-5F0E-4C7F-A243-C94B37B9A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scalars from streams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5B9CAF-F6C1-461B-9EEB-37570D36BC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This operator is only defined for streams that have a finite number</a:t>
                </a:r>
                <a:br>
                  <a:rPr lang="en-US" dirty="0"/>
                </a:br>
                <a:r>
                  <a:rPr lang="en-US" dirty="0"/>
                  <a:t>of non-zero elements (they are zero almost everywhere, </a:t>
                </a:r>
                <a:r>
                  <a:rPr lang="en-US" dirty="0" err="1"/>
                  <a:t>a.e.</a:t>
                </a:r>
                <a:r>
                  <a:rPr lang="en-US" dirty="0"/>
                  <a:t>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∫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∫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≝ 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≥0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Add all values in stream. Well-defined if stream is 0 </a:t>
                </a:r>
                <a:r>
                  <a:rPr lang="en-US" dirty="0" err="1"/>
                  <a:t>a.e.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5B9CAF-F6C1-461B-9EEB-37570D36BC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521BF-B63E-4066-AFCF-7E38266C4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741EC1-7167-4636-B3EA-2A9D389B6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902" y="4838701"/>
            <a:ext cx="2231677" cy="6889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7D2FB4-3F80-41B8-BEA5-2C8246CC8981}"/>
              </a:ext>
            </a:extLst>
          </p:cNvPr>
          <p:cNvSpPr txBox="1"/>
          <p:nvPr/>
        </p:nvSpPr>
        <p:spPr>
          <a:xfrm>
            <a:off x="4518902" y="5976439"/>
            <a:ext cx="105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stream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B8399D-5BC4-4037-B07B-39F9A8776B3C}"/>
              </a:ext>
            </a:extLst>
          </p:cNvPr>
          <p:cNvSpPr txBox="1"/>
          <p:nvPr/>
        </p:nvSpPr>
        <p:spPr>
          <a:xfrm>
            <a:off x="5776202" y="5985408"/>
            <a:ext cx="905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scalar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5B581EC-FB76-4767-A8B5-7100ECE53160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4950702" y="5257569"/>
            <a:ext cx="95203" cy="71887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1399AE-C7CB-4ADD-A7CE-02A694E9F0A5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5997187" y="5257566"/>
            <a:ext cx="231543" cy="7278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7D013E8-28C1-44F9-9B68-D750C50CF438}"/>
              </a:ext>
            </a:extLst>
          </p:cNvPr>
          <p:cNvSpPr txBox="1"/>
          <p:nvPr/>
        </p:nvSpPr>
        <p:spPr>
          <a:xfrm>
            <a:off x="6324618" y="63353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6AB583-F3E3-4F59-A0FB-2E4523C71F81}"/>
              </a:ext>
            </a:extLst>
          </p:cNvPr>
          <p:cNvSpPr txBox="1"/>
          <p:nvPr/>
        </p:nvSpPr>
        <p:spPr>
          <a:xfrm>
            <a:off x="4088927" y="6362061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1, 2, 3, 0, 0, 0, …</a:t>
            </a:r>
          </a:p>
        </p:txBody>
      </p:sp>
    </p:spTree>
    <p:extLst>
      <p:ext uri="{BB962C8B-B14F-4D97-AF65-F5344CB8AC3E}">
        <p14:creationId xmlns:p14="http://schemas.microsoft.com/office/powerpoint/2010/main" val="36630162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CDB3A-2733-4E63-B399-4F537814D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loop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3E1611-4F24-45F9-A1A7-6D366DE2BB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82494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These two operators are always used in pairs as follows: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Most useful when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has a recursive definition: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[0] 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𝑜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𝑜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3E1611-4F24-45F9-A1A7-6D366DE2BB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824942"/>
              </a:xfrm>
              <a:blipFill>
                <a:blip r:embed="rId2"/>
                <a:stretch>
                  <a:fillRect l="-1043" t="-2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1F1601-393D-42F5-ABCC-7801F0F39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B94562-D4C4-4AB0-8DCA-D41E73F8E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179" y="2429933"/>
            <a:ext cx="4321476" cy="8551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249EEA-3F62-4ABD-99E0-EBCD30A61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4233" y="3984360"/>
            <a:ext cx="3742084" cy="114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462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826C6-614A-47CA-9972-56734D77C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Streams of Streams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E68F91-567D-407A-B65F-1D093267E5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is defined for any group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itself is a group</a:t>
                </a:r>
              </a:p>
              <a:p>
                <a:r>
                  <a:rPr lang="en-US" dirty="0"/>
                  <a:t>So we can talk about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!</a:t>
                </a:r>
              </a:p>
              <a:p>
                <a:r>
                  <a:rPr lang="en-US" dirty="0"/>
                  <a:t>These show up in the implementation of loops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E68F91-567D-407A-B65F-1D093267E5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A36B3-AE13-4F39-AB15-C31AE6CBF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449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71EE-2918-46DA-86F1-6663236D3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Lifting a loop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6C309-AF9C-413C-9AA3-2EEC85F03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983" y="1807783"/>
            <a:ext cx="11624031" cy="4351338"/>
          </a:xfrm>
        </p:spPr>
        <p:txBody>
          <a:bodyPr/>
          <a:lstStyle/>
          <a:p>
            <a:r>
              <a:rPr lang="en-US" dirty="0"/>
              <a:t>The circuit                                                       can be treated as a scalar operator</a:t>
            </a:r>
          </a:p>
          <a:p>
            <a:endParaRPr lang="en-US" dirty="0"/>
          </a:p>
          <a:p>
            <a:r>
              <a:rPr lang="en-US" dirty="0"/>
              <a:t>So it can be lifted to operate on stream like any other scalar operator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02D26-9A8E-4A6E-B6DE-4E08582A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BCF600-5186-4E0B-A571-C44D6456C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325" y="1724710"/>
            <a:ext cx="4321476" cy="85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2893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6BCBC-3764-4D87-ABE6-02AD153DF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Simplest recursion scheme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5635BA-A4C9-43D7-91CC-9D370E7843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667250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>
                    <a:latin typeface="Consolas" panose="020B0609020204030204" pitchFamily="49" charset="0"/>
                  </a:rPr>
                  <a:t>O = R(I, O)</a:t>
                </a:r>
                <a:br>
                  <a:rPr lang="en-US" dirty="0">
                    <a:latin typeface="Consolas" panose="020B0609020204030204" pitchFamily="49" charset="0"/>
                  </a:rPr>
                </a:br>
                <a:r>
                  <a:rPr lang="en-US" dirty="0"/>
                  <a:t>where </a:t>
                </a:r>
                <a:r>
                  <a:rPr lang="en-US" dirty="0">
                    <a:latin typeface="Consolas" panose="020B0609020204030204" pitchFamily="49" charset="0"/>
                  </a:rPr>
                  <a:t>I</a:t>
                </a:r>
                <a:r>
                  <a:rPr lang="en-US" dirty="0"/>
                  <a:t> and </a:t>
                </a:r>
                <a:r>
                  <a:rPr lang="en-US" dirty="0">
                    <a:latin typeface="Consolas" panose="020B0609020204030204" pitchFamily="49" charset="0"/>
                  </a:rPr>
                  <a:t>O</a:t>
                </a:r>
                <a:r>
                  <a:rPr lang="en-US" dirty="0"/>
                  <a:t> are relations, and </a:t>
                </a:r>
                <a:r>
                  <a:rPr lang="en-US" dirty="0">
                    <a:latin typeface="Consolas" panose="020B0609020204030204" pitchFamily="49" charset="0"/>
                  </a:rPr>
                  <a:t>R</a:t>
                </a:r>
                <a:r>
                  <a:rPr lang="en-US" dirty="0"/>
                  <a:t> is a query.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Implement non-recursive </a:t>
                </a:r>
                <a:r>
                  <a:rPr lang="en-US" dirty="0">
                    <a:latin typeface="Consolas" panose="020B0609020204030204" pitchFamily="49" charset="0"/>
                  </a:rPr>
                  <a:t>R</a:t>
                </a:r>
                <a:r>
                  <a:rPr lang="en-US" dirty="0"/>
                  <a:t> as a circuit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Lift circuit and connect feedback: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Theorem: this computes </a:t>
                </a:r>
                <a:r>
                  <a:rPr lang="en-US" dirty="0">
                    <a:latin typeface="Consolas" panose="020B0609020204030204" pitchFamily="49" charset="0"/>
                  </a:rPr>
                  <a:t>O</a:t>
                </a:r>
                <a:r>
                  <a:rPr lang="en-US" dirty="0"/>
                  <a:t> given </a:t>
                </a:r>
                <a:r>
                  <a:rPr lang="en-US" dirty="0">
                    <a:latin typeface="Consolas" panose="020B0609020204030204" pitchFamily="49" charset="0"/>
                  </a:rPr>
                  <a:t>I</a:t>
                </a: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5635BA-A4C9-43D7-91CC-9D370E7843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667250"/>
              </a:xfrm>
              <a:blipFill>
                <a:blip r:embed="rId2"/>
                <a:stretch>
                  <a:fillRect l="-1217" t="-3003" b="-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8DE0D-AF48-450B-B480-C6AFEDCB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014EC8-A674-47CB-933F-0CF24AE68685}"/>
              </a:ext>
            </a:extLst>
          </p:cNvPr>
          <p:cNvSpPr txBox="1"/>
          <p:nvPr/>
        </p:nvSpPr>
        <p:spPr>
          <a:xfrm>
            <a:off x="3606801" y="391051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04FEB3-B231-4659-B54B-E913F3F14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596" y="3163475"/>
            <a:ext cx="2059332" cy="8500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03608C-B2B6-426C-9A23-77A044ED1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244" y="4717095"/>
            <a:ext cx="6273179" cy="107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6024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64D4-4004-4B5B-BDA7-2A65150D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Semi-naïve 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B7CA4-7B1B-469B-AD0B-39055CADB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DCBDF2-C418-476B-B079-3A75A5FAC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165" y="1646238"/>
            <a:ext cx="6273179" cy="1072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AAAF0B-1EA3-44D7-B805-2C79679D9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88" y="3764732"/>
            <a:ext cx="5267459" cy="12228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7DB40-1593-4214-B73D-1929F7F77B2D}"/>
                  </a:ext>
                </a:extLst>
              </p:cNvPr>
              <p:cNvSpPr txBox="1"/>
              <p:nvPr/>
            </p:nvSpPr>
            <p:spPr>
              <a:xfrm>
                <a:off x="5659194" y="3070058"/>
                <a:ext cx="130291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7DB40-1593-4214-B73D-1929F7F77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9194" y="3070058"/>
                <a:ext cx="1302913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9040013-12CB-43FF-8138-85F30471072F}"/>
              </a:ext>
            </a:extLst>
          </p:cNvPr>
          <p:cNvSpPr txBox="1"/>
          <p:nvPr/>
        </p:nvSpPr>
        <p:spPr>
          <a:xfrm>
            <a:off x="1313645" y="5969655"/>
            <a:ext cx="9002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This proves the correctness of semi-naïve Datalog evaluation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D7E54D-7B01-4A90-B2DA-46AE56BF5BAA}"/>
              </a:ext>
            </a:extLst>
          </p:cNvPr>
          <p:cNvSpPr/>
          <p:nvPr/>
        </p:nvSpPr>
        <p:spPr>
          <a:xfrm>
            <a:off x="4331594" y="1379027"/>
            <a:ext cx="3760631" cy="15273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3920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7731632-D218-4881-92B3-D49E9B301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476" y="5761571"/>
            <a:ext cx="5038908" cy="1096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2FE88D-5745-414E-8724-36B92C1CA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064" y="4483854"/>
            <a:ext cx="6305274" cy="1173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43F6A6-0185-4EF2-8979-AB7C3783A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270" y="1231879"/>
            <a:ext cx="5267459" cy="1222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593CBD-CDC0-4DDE-808B-6F3C26BCB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130" y="103255"/>
            <a:ext cx="10515600" cy="712407"/>
          </a:xfrm>
        </p:spPr>
        <p:txBody>
          <a:bodyPr/>
          <a:lstStyle/>
          <a:p>
            <a:r>
              <a:rPr lang="en-US" dirty="0"/>
              <a:t>Incremental recursive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FFAAAF-919A-42F3-B2A9-D6319E0EE90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815662"/>
                <a:ext cx="10515600" cy="5905813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Start with semi-naïve evaluation circuit :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Lift the circuit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𝑑𝑖𝑠𝑡𝑖𝑛𝑐𝑡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Incrementalize: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Apply chain and cycle rules: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FFAAAF-919A-42F3-B2A9-D6319E0EE9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815662"/>
                <a:ext cx="10515600" cy="5905813"/>
              </a:xfrm>
              <a:blipFill>
                <a:blip r:embed="rId5"/>
                <a:stretch>
                  <a:fillRect l="-1217" t="-1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25EA4-ED50-4EB5-8E20-BCEC90A15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7D2AB6-EDBB-4ED5-88F7-F25DE142A3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2978" y="2844834"/>
            <a:ext cx="3425397" cy="110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1224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806049-3386-4A92-B9A2-4CF211726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671" y="2735722"/>
            <a:ext cx="10006292" cy="2024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838195-5482-4BB4-88FA-2198D2651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Transitive 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D3922-4666-4BB5-94C8-C6F8B84B0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reach(x, y) :- edge(x, y).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reach(x, y) :- edge(x, z), reach(z, y).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6CEC3-ED7E-4228-8B47-AAB1D4A77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E8B181-F36D-4C7F-88AD-28F37ACB1B5B}"/>
              </a:ext>
            </a:extLst>
          </p:cNvPr>
          <p:cNvSpPr txBox="1"/>
          <p:nvPr/>
        </p:nvSpPr>
        <p:spPr>
          <a:xfrm>
            <a:off x="11040533" y="3236268"/>
            <a:ext cx="115146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</a:rPr>
              <a:t>reach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1B271C-32DB-4E3A-B31B-F1D205183E6A}"/>
              </a:ext>
            </a:extLst>
          </p:cNvPr>
          <p:cNvSpPr txBox="1"/>
          <p:nvPr/>
        </p:nvSpPr>
        <p:spPr>
          <a:xfrm>
            <a:off x="1016063" y="3236268"/>
            <a:ext cx="92703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</a:rPr>
              <a:t>edge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E502AE-0390-4AA5-8083-31C913E81DA3}"/>
              </a:ext>
            </a:extLst>
          </p:cNvPr>
          <p:cNvSpPr txBox="1"/>
          <p:nvPr/>
        </p:nvSpPr>
        <p:spPr>
          <a:xfrm>
            <a:off x="3657601" y="3513267"/>
            <a:ext cx="6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8D40B3-F83A-447A-AA5C-F8D10D291913}"/>
              </a:ext>
            </a:extLst>
          </p:cNvPr>
          <p:cNvSpPr txBox="1"/>
          <p:nvPr/>
        </p:nvSpPr>
        <p:spPr>
          <a:xfrm>
            <a:off x="6454832" y="4279661"/>
            <a:ext cx="1769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join(edge, reach)</a:t>
            </a:r>
          </a:p>
        </p:txBody>
      </p:sp>
    </p:spTree>
    <p:extLst>
      <p:ext uri="{BB962C8B-B14F-4D97-AF65-F5344CB8AC3E}">
        <p14:creationId xmlns:p14="http://schemas.microsoft.com/office/powerpoint/2010/main" val="254557951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8A4E3-14FC-440C-A8CA-F712CCE06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D61DC8-FE94-43ED-988D-6CA0B6A1CA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a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the operator map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is defined as: map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Synthesized from DDlog programs such as</a:t>
                </a:r>
                <a:br>
                  <a:rPr lang="en-US" dirty="0"/>
                </a:br>
                <a:r>
                  <a:rPr lang="en-US" dirty="0">
                    <a:latin typeface="Consolas" panose="020B0609020204030204" pitchFamily="49" charset="0"/>
                  </a:rPr>
                  <a:t>O(v) :- I(x), </a:t>
                </a: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var</a:t>
                </a:r>
                <a:r>
                  <a:rPr lang="en-US" dirty="0">
                    <a:latin typeface="Consolas" panose="020B0609020204030204" pitchFamily="49" charset="0"/>
                  </a:rPr>
                  <a:t> v = f(x).</a:t>
                </a:r>
              </a:p>
              <a:p>
                <a:r>
                  <a:rPr lang="en-US" dirty="0"/>
                  <a:t>The implementation lifts map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to every element of a stream</a:t>
                </a:r>
              </a:p>
              <a:p>
                <a:r>
                  <a:rPr lang="en-US" dirty="0"/>
                  <a:t>Note: map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is linear for any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D61DC8-FE94-43ED-988D-6CA0B6A1CA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576FA-F147-4FF8-ADC4-4BCB1D1EF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9354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73920-76E2-4EE5-9FAE-090C0BC8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B66974-8065-473F-802C-B1917528A3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Aggregation functions such as SUM, COUNT are linear functions</a:t>
                </a:r>
                <a:br>
                  <a:rPr lang="en-US" dirty="0"/>
                </a:br>
                <a:r>
                  <a:rPr lang="en-US" dirty="0"/>
                  <a:t>between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dirty="0"/>
              </a:p>
              <a:p>
                <a:r>
                  <a:rPr lang="en-US" dirty="0"/>
                  <a:t>But not between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!</a:t>
                </a:r>
              </a:p>
              <a:p>
                <a:r>
                  <a:rPr lang="en-US" dirty="0">
                    <a:effectLst/>
                    <a:latin typeface="Consolas" panose="020B0609020204030204" pitchFamily="49" charset="0"/>
                  </a:rPr>
                  <a:t>SELECT SUM(c) FROM I</a:t>
                </a:r>
              </a:p>
              <a:p>
                <a:endParaRPr lang="en-US" dirty="0">
                  <a:latin typeface="Consolas" panose="020B0609020204030204" pitchFamily="49" charset="0"/>
                </a:endParaRPr>
              </a:p>
              <a:p>
                <a:endParaRPr lang="en-US" dirty="0">
                  <a:latin typeface="Consolas" panose="020B0609020204030204" pitchFamily="49" charset="0"/>
                </a:endParaRPr>
              </a:p>
              <a:p>
                <a:r>
                  <a:rPr lang="en-US" dirty="0" err="1"/>
                  <a:t>makeset</a:t>
                </a:r>
                <a:r>
                  <a:rPr lang="en-US" dirty="0"/>
                  <a:t> converts a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scalar into a singleton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-set</a:t>
                </a:r>
              </a:p>
              <a:p>
                <a:r>
                  <a:rPr lang="en-US" dirty="0" err="1"/>
                  <a:t>makeset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≝1⋅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𝑆𝑈𝑀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>
                    <a:latin typeface="Consolas" panose="020B0609020204030204" pitchFamily="49" charset="0"/>
                  </a:rPr>
                  <a:t> </a:t>
                </a:r>
                <a:r>
                  <a:rPr lang="en-US" dirty="0"/>
                  <a:t>weighted sum is linear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B66974-8065-473F-802C-B1917528A3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B6E6D-9F06-4612-A02B-C4E90D2F1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F4A497-943D-4E6B-84E6-EBC92FEF0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216" y="3902142"/>
            <a:ext cx="62198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44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687781"/>
            <a:ext cx="5624945" cy="3489181"/>
          </a:xfrm>
        </p:spPr>
        <p:txBody>
          <a:bodyPr/>
          <a:lstStyle/>
          <a:p>
            <a:r>
              <a:rPr lang="en-US" b="1" dirty="0"/>
              <a:t>Basics of Digital Signal Processing</a:t>
            </a:r>
          </a:p>
          <a:p>
            <a:r>
              <a:rPr lang="en-US" dirty="0"/>
              <a:t>Incremental computation</a:t>
            </a:r>
          </a:p>
          <a:p>
            <a:r>
              <a:rPr lang="en-US" dirty="0"/>
              <a:t>Optimizing incremental circuits</a:t>
            </a:r>
          </a:p>
          <a:p>
            <a:r>
              <a:rPr lang="en-US" dirty="0"/>
              <a:t>Implementing queries in DBSP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6196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3F9B7-172A-4404-9A43-098A76354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3021"/>
          </a:xfrm>
        </p:spPr>
        <p:txBody>
          <a:bodyPr/>
          <a:lstStyle/>
          <a:p>
            <a:r>
              <a:rPr lang="en-US" dirty="0" err="1"/>
              <a:t>Flatmap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1A5D48-8F2F-41F1-A9B9-4BF17A95D5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87212"/>
                <a:ext cx="10515600" cy="5281217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dirty="0"/>
                  <a:t>Given a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, the operator </a:t>
                </a:r>
                <a:br>
                  <a:rPr lang="en-US" dirty="0"/>
                </a:br>
                <a:r>
                  <a:rPr lang="en-US" dirty="0" err="1"/>
                  <a:t>flatmap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is defined as: </a:t>
                </a:r>
                <a:br>
                  <a:rPr lang="en-US" dirty="0"/>
                </a:br>
                <a:r>
                  <a:rPr lang="en-US" dirty="0" err="1"/>
                  <a:t>flatmap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Same definition as map, but the type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is different</a:t>
                </a:r>
              </a:p>
              <a:p>
                <a:r>
                  <a:rPr lang="en-US" dirty="0"/>
                  <a:t>In DDlog </a:t>
                </a:r>
                <a:r>
                  <a:rPr lang="en-US" dirty="0" err="1">
                    <a:latin typeface="Consolas" panose="020B0609020204030204" pitchFamily="49" charset="0"/>
                  </a:rPr>
                  <a:t>Flatmap</a:t>
                </a:r>
                <a:r>
                  <a:rPr lang="en-US" dirty="0"/>
                  <a:t> is a keyword and has no function parameter</a:t>
                </a:r>
              </a:p>
              <a:p>
                <a:pPr marL="0" indent="0">
                  <a:buNone/>
                </a:pPr>
                <a:br>
                  <a:rPr lang="en-US" dirty="0"/>
                </a:br>
                <a:r>
                  <a:rPr lang="en-US" dirty="0">
                    <a:solidFill>
                      <a:schemeClr val="accent1"/>
                    </a:solidFill>
                    <a:effectLst/>
                    <a:latin typeface="Consolas" panose="020B0609020204030204" pitchFamily="49" charset="0"/>
                  </a:rPr>
                  <a:t>input relation </a:t>
                </a:r>
                <a:r>
                  <a:rPr lang="en-US" dirty="0">
                    <a:effectLst/>
                    <a:latin typeface="Consolas" panose="020B0609020204030204" pitchFamily="49" charset="0"/>
                  </a:rPr>
                  <a:t>I(set: </a:t>
                </a:r>
                <a:r>
                  <a:rPr lang="en-US" dirty="0">
                    <a:solidFill>
                      <a:srgbClr val="FF0000"/>
                    </a:solidFill>
                    <a:effectLst/>
                    <a:latin typeface="Consolas" panose="020B0609020204030204" pitchFamily="49" charset="0"/>
                  </a:rPr>
                  <a:t>Set</a:t>
                </a:r>
                <a:r>
                  <a:rPr lang="en-US" dirty="0">
                    <a:effectLst/>
                    <a:latin typeface="Consolas" panose="020B0609020204030204" pitchFamily="49" charset="0"/>
                  </a:rPr>
                  <a:t>&lt;T&gt;)</a:t>
                </a:r>
                <a:br>
                  <a:rPr lang="en-US" dirty="0">
                    <a:effectLst/>
                    <a:latin typeface="Consolas" panose="020B0609020204030204" pitchFamily="49" charset="0"/>
                  </a:rPr>
                </a:br>
                <a:r>
                  <a:rPr lang="en-US" dirty="0">
                    <a:solidFill>
                      <a:schemeClr val="accent1"/>
                    </a:solidFill>
                    <a:effectLst/>
                    <a:latin typeface="Consolas" panose="020B0609020204030204" pitchFamily="49" charset="0"/>
                  </a:rPr>
                  <a:t>output relation </a:t>
                </a:r>
                <a:r>
                  <a:rPr lang="en-US" dirty="0">
                    <a:effectLst/>
                    <a:latin typeface="Consolas" panose="020B0609020204030204" pitchFamily="49" charset="0"/>
                  </a:rPr>
                  <a:t>O(t: T)</a:t>
                </a:r>
                <a:br>
                  <a:rPr lang="en-US" dirty="0">
                    <a:effectLst/>
                    <a:latin typeface="Consolas" panose="020B0609020204030204" pitchFamily="49" charset="0"/>
                  </a:rPr>
                </a:br>
                <a:r>
                  <a:rPr lang="en-US" dirty="0">
                    <a:effectLst/>
                    <a:latin typeface="Consolas" panose="020B0609020204030204" pitchFamily="49" charset="0"/>
                  </a:rPr>
                  <a:t>O(v) :- I(set), v = </a:t>
                </a:r>
                <a:r>
                  <a:rPr lang="en-US" dirty="0" err="1">
                    <a:solidFill>
                      <a:schemeClr val="accent1"/>
                    </a:solidFill>
                    <a:effectLst/>
                    <a:latin typeface="Consolas" panose="020B0609020204030204" pitchFamily="49" charset="0"/>
                  </a:rPr>
                  <a:t>Flatmap</a:t>
                </a:r>
                <a:r>
                  <a:rPr lang="en-US" dirty="0">
                    <a:effectLst/>
                    <a:latin typeface="Consolas" panose="020B0609020204030204" pitchFamily="49" charset="0"/>
                  </a:rPr>
                  <a:t>(set). </a:t>
                </a:r>
                <a:br>
                  <a:rPr lang="en-US" dirty="0">
                    <a:effectLst/>
                    <a:latin typeface="Consolas" panose="020B0609020204030204" pitchFamily="49" charset="0"/>
                  </a:rPr>
                </a:br>
                <a:r>
                  <a:rPr lang="en-US" dirty="0">
                    <a:effectLst/>
                    <a:latin typeface="Consolas" panose="020B0609020204030204" pitchFamily="49" charset="0"/>
                  </a:rPr>
                  <a:t>// O = union of all sets in I</a:t>
                </a: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r>
                  <a:rPr lang="en-US" dirty="0" err="1">
                    <a:latin typeface="Consolas" panose="020B0609020204030204" pitchFamily="49" charset="0"/>
                  </a:rPr>
                  <a:t>Flatmap</a:t>
                </a:r>
                <a:r>
                  <a:rPr lang="en-US" dirty="0"/>
                  <a:t> = </a:t>
                </a:r>
                <a:r>
                  <a:rPr lang="en-US" dirty="0" err="1"/>
                  <a:t>flatmap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↦ 1⋅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 err="1"/>
                  <a:t>Flatmap</a:t>
                </a:r>
                <a:r>
                  <a:rPr lang="en-US" dirty="0"/>
                  <a:t> is also a linear transformation on streams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1A5D48-8F2F-41F1-A9B9-4BF17A95D5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87212"/>
                <a:ext cx="10515600" cy="5281217"/>
              </a:xfrm>
              <a:blipFill>
                <a:blip r:embed="rId2"/>
                <a:stretch>
                  <a:fillRect l="-1043" t="-1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E97EF-55A4-4FF4-B5C3-9F519B46D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6545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BB125-20C0-411C-8718-F835ABA3D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3956"/>
          </a:xfrm>
        </p:spPr>
        <p:txBody>
          <a:bodyPr/>
          <a:lstStyle/>
          <a:p>
            <a:r>
              <a:rPr lang="en-US" dirty="0"/>
              <a:t>Group-by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CAF3B3-5CA8-4EF3-B874-11B6553123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13975"/>
                <a:ext cx="10515600" cy="521119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Given an arbitrary type of keys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and a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, the function </a:t>
                </a:r>
                <a:r>
                  <a:rPr lang="en-US" dirty="0" err="1"/>
                  <a:t>groupby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dirty="0"/>
                  <a:t> is a group</a:t>
                </a:r>
              </a:p>
              <a:p>
                <a:r>
                  <a:rPr lang="en-US" dirty="0" err="1"/>
                  <a:t>groupby</a:t>
                </a:r>
                <a:r>
                  <a:rPr lang="en-US" dirty="0"/>
                  <a:t> is a linear function!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CAF3B3-5CA8-4EF3-B874-11B6553123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13975"/>
                <a:ext cx="10515600" cy="5211192"/>
              </a:xfrm>
              <a:blipFill>
                <a:blip r:embed="rId2"/>
                <a:stretch>
                  <a:fillRect l="-1043" t="-1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E5A39-F2BA-417F-B82F-535F7D800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6397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6FA47-024C-4B15-95DC-F4C7F874F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the cycle rule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066B5-5527-45F5-A38E-259CD4802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C6161B-3E2A-48BF-A31C-41B5F491E057}"/>
                  </a:ext>
                </a:extLst>
              </p:cNvPr>
              <p:cNvSpPr txBox="1"/>
              <p:nvPr/>
            </p:nvSpPr>
            <p:spPr>
              <a:xfrm>
                <a:off x="4335615" y="2847395"/>
                <a:ext cx="45494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C6161B-3E2A-48BF-A31C-41B5F491E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5615" y="2847395"/>
                <a:ext cx="454949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2EE3A767-DDA3-4D46-A92F-3B0AEBF6C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6991" y="2355066"/>
            <a:ext cx="1924050" cy="1343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A79DCFA-3349-4298-80FE-17CD5D9232E0}"/>
                  </a:ext>
                </a:extLst>
              </p:cNvPr>
              <p:cNvSpPr txBox="1"/>
              <p:nvPr/>
            </p:nvSpPr>
            <p:spPr>
              <a:xfrm>
                <a:off x="8664431" y="2847395"/>
                <a:ext cx="37350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A79DCFA-3349-4298-80FE-17CD5D9232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4431" y="2847395"/>
                <a:ext cx="373502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782AA7BA-50F8-4D20-8878-B0515E8E5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687" y="2821489"/>
            <a:ext cx="3162300" cy="1028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6A89DB-60ED-4E13-A58B-E21C3587E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3974" y="2511926"/>
            <a:ext cx="358140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657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55772-E036-480B-8B78-643F09D37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Nested incremental computation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EFC4FF-6F57-4BDB-8421-682C1ADB31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 us consider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are scalar types, define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Take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b="0" dirty="0"/>
              </a:p>
              <a:p>
                <a:r>
                  <a:rPr lang="en-US" b="0" dirty="0"/>
                  <a:t>Define recursively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We have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↑↑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∘(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↑↑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)∘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dirty="0"/>
              </a:p>
              <a:p>
                <a:r>
                  <a:rPr lang="en-US" dirty="0"/>
                  <a:t>For a linear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we still have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↑↑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EFC4FF-6F57-4BDB-8421-682C1ADB31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AADE04-1141-447E-99E7-EC8A536E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7782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0F925-AA7E-4CAA-A8EE-90B686E4A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distinct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AAFBD8-9654-462D-9C99-49AA9279B3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Distinct is idempotent: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</m:oMath>
                </a14:m>
                <a:endParaRPr lang="en-US" b="0" dirty="0"/>
              </a:p>
              <a:p>
                <a:r>
                  <a:rPr lang="en-US" b="0" dirty="0"/>
                  <a:t>For many relational queries </a:t>
                </a:r>
                <a:r>
                  <a:rPr lang="en-US" b="0" i="1" dirty="0"/>
                  <a:t>Q</a:t>
                </a:r>
                <a:r>
                  <a:rPr lang="en-US" b="0" dirty="0"/>
                  <a:t> the following two are equivalent</a:t>
                </a:r>
                <a:br>
                  <a:rPr lang="en-US" b="0" dirty="0"/>
                </a:br>
                <a:r>
                  <a:rPr lang="en-US" b="0" dirty="0"/>
                  <a:t>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b="0" dirty="0"/>
                  <a:t> one of select, project, join, map, </a:t>
                </a:r>
                <a:r>
                  <a:rPr lang="en-US" b="0" dirty="0" err="1"/>
                  <a:t>flatmap</a:t>
                </a:r>
                <a:r>
                  <a:rPr lang="en-US" b="0" dirty="0"/>
                  <a:t>, union, intersection)</a:t>
                </a:r>
              </a:p>
              <a:p>
                <a:endParaRPr lang="en-US" dirty="0"/>
              </a:p>
              <a:p>
                <a:endParaRPr lang="en-US" b="0" dirty="0"/>
              </a:p>
              <a:p>
                <a:r>
                  <a:rPr lang="en-US" dirty="0"/>
                  <a:t>For </a:t>
                </a:r>
                <a:r>
                  <a:rPr lang="en-US" i="1" dirty="0"/>
                  <a:t>Q</a:t>
                </a:r>
                <a:r>
                  <a:rPr lang="en-US" dirty="0"/>
                  <a:t> in join, product, filter, select we have</a:t>
                </a:r>
                <a:endParaRPr lang="en-US" i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AAFBD8-9654-462D-9C99-49AA9279B3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3A6B8-7E52-4EE8-B617-23F4109C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E70C21-A1A5-4627-A7EE-CDE94EB12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48" y="3317005"/>
            <a:ext cx="10550294" cy="62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2FF610-9A3D-4506-AA55-DDFD55AA9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157" y="5109369"/>
            <a:ext cx="585787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8723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6C0C9-C5F5-40D6-8590-C9297D8E0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Incremental </a:t>
            </a:r>
            <a:r>
              <a:rPr lang="en-US" i="1" dirty="0"/>
              <a:t>distinct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0619E-6269-4665-8941-8F54C6C07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95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F3A160F-7054-48C2-92B3-38719E43A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580" y="1459606"/>
            <a:ext cx="10190998" cy="4490948"/>
          </a:xfrm>
        </p:spPr>
      </p:pic>
    </p:spTree>
    <p:extLst>
      <p:ext uri="{BB962C8B-B14F-4D97-AF65-F5344CB8AC3E}">
        <p14:creationId xmlns:p14="http://schemas.microsoft.com/office/powerpoint/2010/main" val="2437496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29252</TotalTime>
  <Words>5015</Words>
  <Application>Microsoft Office PowerPoint</Application>
  <PresentationFormat>Widescreen</PresentationFormat>
  <Paragraphs>1271</Paragraphs>
  <Slides>95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1" baseType="lpstr">
      <vt:lpstr>Arial</vt:lpstr>
      <vt:lpstr>Calibri</vt:lpstr>
      <vt:lpstr>Calibri Light</vt:lpstr>
      <vt:lpstr>Cambria Math</vt:lpstr>
      <vt:lpstr>Consolas</vt:lpstr>
      <vt:lpstr>Office Theme</vt:lpstr>
      <vt:lpstr>DBSP: Automatic Incremental View Maintenance for Rich Query Languages</vt:lpstr>
      <vt:lpstr>A success story: VMware Skyline Proactive Intelligence</vt:lpstr>
      <vt:lpstr>Query execution in Skyline</vt:lpstr>
      <vt:lpstr>Scalability</vt:lpstr>
      <vt:lpstr>Brief History</vt:lpstr>
      <vt:lpstr>Abstract</vt:lpstr>
      <vt:lpstr>DBSP is powerful</vt:lpstr>
      <vt:lpstr>What is incremental computation?</vt:lpstr>
      <vt:lpstr>Outline</vt:lpstr>
      <vt:lpstr>Analog and digital signals</vt:lpstr>
      <vt:lpstr>Nyquist–Shannon sampling theorem</vt:lpstr>
      <vt:lpstr>Streams (signals)</vt:lpstr>
      <vt:lpstr>Stream operators</vt:lpstr>
      <vt:lpstr>Lifting</vt:lpstr>
      <vt:lpstr>Addition</vt:lpstr>
      <vt:lpstr>The sound of silence</vt:lpstr>
      <vt:lpstr>Amplification</vt:lpstr>
      <vt:lpstr>Negation</vt:lpstr>
      <vt:lpstr>Delay (z^(-1) )</vt:lpstr>
      <vt:lpstr>Chaining operators into circuits</vt:lpstr>
      <vt:lpstr>Noise cancellation</vt:lpstr>
      <vt:lpstr>Circuit equivalence</vt:lpstr>
      <vt:lpstr>Time-invariance</vt:lpstr>
      <vt:lpstr>Causal operators</vt:lpstr>
      <vt:lpstr>Differentiation</vt:lpstr>
      <vt:lpstr>Integration</vt:lpstr>
      <vt:lpstr>Some properties</vt:lpstr>
      <vt:lpstr>Linear operators</vt:lpstr>
      <vt:lpstr>Bilinear operators</vt:lpstr>
      <vt:lpstr>Streams are groups</vt:lpstr>
      <vt:lpstr>Outline</vt:lpstr>
      <vt:lpstr>All databases are streaming databases!</vt:lpstr>
      <vt:lpstr>Views</vt:lpstr>
      <vt:lpstr>Incremental view maintenance</vt:lpstr>
      <vt:lpstr>Multiple inputs</vt:lpstr>
      <vt:lpstr>Fundamental Equation of Incremental View Maintenance</vt:lpstr>
      <vt:lpstr>Incremental queries are streaming systems</vt:lpstr>
      <vt:lpstr>Outline</vt:lpstr>
      <vt:lpstr>Linear operators</vt:lpstr>
      <vt:lpstr>Example of a linear query</vt:lpstr>
      <vt:lpstr>The chain rule</vt:lpstr>
      <vt:lpstr>Bilinear operators</vt:lpstr>
      <vt:lpstr>The cycle rule</vt:lpstr>
      <vt:lpstr>Internal state</vt:lpstr>
      <vt:lpstr>Outline</vt:lpstr>
      <vt:lpstr>Computing on tables</vt:lpstr>
      <vt:lpstr>Hold on! This is not well-defined!</vt:lpstr>
      <vt:lpstr>Z-sets (also called Z-relations)</vt:lpstr>
      <vt:lpstr>Z-sets are yummy!</vt:lpstr>
      <vt:lpstr>Example: Z-set addition</vt:lpstr>
      <vt:lpstr>The distinct operator</vt:lpstr>
      <vt:lpstr>Relational algebra using Z-set operations </vt:lpstr>
      <vt:lpstr>Recursion</vt:lpstr>
      <vt:lpstr>Streaming queries</vt:lpstr>
      <vt:lpstr>Definition of Differential Datalog</vt:lpstr>
      <vt:lpstr>We’re only getting started!</vt:lpstr>
      <vt:lpstr>Summary</vt:lpstr>
      <vt:lpstr>Extra slides</vt:lpstr>
      <vt:lpstr>Related work</vt:lpstr>
      <vt:lpstr>Materialized View Update Problem</vt:lpstr>
      <vt:lpstr>Datalog</vt:lpstr>
      <vt:lpstr>Set intersection</vt:lpstr>
      <vt:lpstr>Projection</vt:lpstr>
      <vt:lpstr>Translating a DDlog rule</vt:lpstr>
      <vt:lpstr>Multiset union (can have duplicates)</vt:lpstr>
      <vt:lpstr>Set union (no duplicates)</vt:lpstr>
      <vt:lpstr>Set difference</vt:lpstr>
      <vt:lpstr>Selection (filtering)</vt:lpstr>
      <vt:lpstr>Selection (filtering)</vt:lpstr>
      <vt:lpstr>Query composition</vt:lpstr>
      <vt:lpstr>Cartesian products</vt:lpstr>
      <vt:lpstr>Cartesian products</vt:lpstr>
      <vt:lpstr>(Equi)Joins</vt:lpstr>
      <vt:lpstr>DSP Filters</vt:lpstr>
      <vt:lpstr>Relation to synchronous digital circuits</vt:lpstr>
      <vt:lpstr>Synchronous circuits ideas</vt:lpstr>
      <vt:lpstr>DBSP vs Differential Dataflow</vt:lpstr>
      <vt:lpstr>Recursive computations</vt:lpstr>
      <vt:lpstr>Creating streams from scalars</vt:lpstr>
      <vt:lpstr>Creating scalars from streams</vt:lpstr>
      <vt:lpstr>Creating a loop</vt:lpstr>
      <vt:lpstr>Streams of Streams</vt:lpstr>
      <vt:lpstr>Lifting a loop</vt:lpstr>
      <vt:lpstr>Simplest recursion scheme</vt:lpstr>
      <vt:lpstr>Semi-naïve evaluation</vt:lpstr>
      <vt:lpstr>Incremental recursive circuits</vt:lpstr>
      <vt:lpstr>Transitive closure</vt:lpstr>
      <vt:lpstr>Map</vt:lpstr>
      <vt:lpstr>Aggregation</vt:lpstr>
      <vt:lpstr>Flatmap</vt:lpstr>
      <vt:lpstr>Group-by</vt:lpstr>
      <vt:lpstr>Proof of the cycle rule</vt:lpstr>
      <vt:lpstr>Nested incremental computation</vt:lpstr>
      <vt:lpstr>Optimizing distinct</vt:lpstr>
      <vt:lpstr>Incremental distinct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DBSP Databases as signal processors (a formal model of Differential Datalog)</dc:title>
  <dc:creator>Mihai Budiu</dc:creator>
  <cp:lastModifiedBy>Mihai Budiu</cp:lastModifiedBy>
  <cp:revision>12</cp:revision>
  <dcterms:created xsi:type="dcterms:W3CDTF">2021-06-30T23:48:55Z</dcterms:created>
  <dcterms:modified xsi:type="dcterms:W3CDTF">2022-06-15T08:17:29Z</dcterms:modified>
</cp:coreProperties>
</file>